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56" r:id="rId3"/>
    <p:sldId id="265" r:id="rId4"/>
    <p:sldId id="266" r:id="rId5"/>
    <p:sldId id="267" r:id="rId6"/>
    <p:sldId id="268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4B17"/>
    <a:srgbClr val="1D6621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77"/>
  </p:normalViewPr>
  <p:slideViewPr>
    <p:cSldViewPr snapToGrid="0" snapToObjects="1">
      <p:cViewPr varScale="1">
        <p:scale>
          <a:sx n="96" d="100"/>
          <a:sy n="96" d="100"/>
        </p:scale>
        <p:origin x="177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A6586-887F-F847-A84B-604A61167D7A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C0ADA-DB58-7542-8F9E-B17F41AF5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5C0ADA-DB58-7542-8F9E-B17F41AF5A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7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44B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FFFFFF"/>
                </a:solidFill>
              </a:defRPr>
            </a:pPr>
            <a:r>
              <a:rPr dirty="0"/>
              <a:t>Succession Planning That Works:</a:t>
            </a:r>
            <a:br>
              <a:rPr dirty="0"/>
            </a:br>
            <a:r>
              <a:rPr dirty="0"/>
              <a:t>Where Insight Meets Impact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3931920"/>
            <a:ext cx="3657600" cy="1371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07676" y="4317345"/>
            <a:ext cx="792864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2200">
                <a:solidFill>
                  <a:srgbClr val="E6E6E6"/>
                </a:solidFill>
              </a:defRPr>
            </a:pPr>
            <a:r>
              <a:rPr dirty="0"/>
              <a:t>Align </a:t>
            </a:r>
            <a:r>
              <a:rPr lang="en-US" dirty="0"/>
              <a:t>development</a:t>
            </a:r>
            <a:r>
              <a:rPr dirty="0"/>
              <a:t>, data, and strategy to </a:t>
            </a:r>
            <a:r>
              <a:rPr lang="en-US" dirty="0"/>
              <a:t>grow</a:t>
            </a:r>
            <a:r>
              <a:rPr dirty="0"/>
              <a:t> tomorrow’s leaders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85069" y="6108412"/>
            <a:ext cx="637386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1400">
                <a:solidFill>
                  <a:srgbClr val="FFFFFF"/>
                </a:solidFill>
              </a:defRPr>
            </a:pPr>
            <a:r>
              <a:rPr dirty="0"/>
              <a:t>A framework for assessing readiness, </a:t>
            </a:r>
            <a:r>
              <a:rPr lang="en-US" dirty="0"/>
              <a:t>accelerating development</a:t>
            </a:r>
            <a:r>
              <a:rPr dirty="0"/>
              <a:t>, and defining success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096C06-C072-8ACB-E2E8-8AB112F26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91440"/>
            <a:ext cx="3810000" cy="558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320" y="312516"/>
            <a:ext cx="88913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144B17"/>
                </a:solidFill>
              </a:rPr>
              <a:t>Are You Ready to Build a </a:t>
            </a:r>
            <a:r>
              <a:rPr sz="2800" b="1" dirty="0">
                <a:solidFill>
                  <a:srgbClr val="144B17"/>
                </a:solidFill>
              </a:rPr>
              <a:t>Sustainable Leadership Pipeline</a:t>
            </a:r>
            <a:r>
              <a:rPr lang="en-US" sz="2800" b="1" dirty="0">
                <a:solidFill>
                  <a:srgbClr val="144B17"/>
                </a:solidFill>
              </a:rPr>
              <a:t>?</a:t>
            </a:r>
            <a:endParaRPr sz="2800" b="1" dirty="0">
              <a:solidFill>
                <a:srgbClr val="144B17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479" y="900991"/>
            <a:ext cx="86170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212121"/>
                </a:solidFill>
              </a:defRPr>
            </a:pPr>
            <a:r>
              <a:rPr dirty="0"/>
              <a:t>Clarify your </a:t>
            </a:r>
            <a:r>
              <a:rPr lang="en-US" dirty="0"/>
              <a:t>current strengths, gaps, and talent process alignment </a:t>
            </a:r>
            <a:r>
              <a:rPr dirty="0"/>
              <a:t>before </a:t>
            </a:r>
            <a:r>
              <a:rPr lang="en-US" dirty="0"/>
              <a:t>moving to action</a:t>
            </a:r>
            <a:r>
              <a:rPr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828800"/>
            <a:ext cx="27432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006666"/>
                </a:solidFill>
              </a:defRPr>
            </a:pPr>
            <a:r>
              <a:rPr sz="1600" dirty="0">
                <a:solidFill>
                  <a:srgbClr val="144B17"/>
                </a:solidFill>
              </a:rPr>
              <a:t>Strategic Connection</a:t>
            </a:r>
          </a:p>
          <a:p>
            <a:pPr algn="ctr">
              <a:defRPr sz="1200">
                <a:solidFill>
                  <a:srgbClr val="212121"/>
                </a:solidFill>
              </a:defRPr>
            </a:pPr>
            <a:r>
              <a:rPr sz="1600" dirty="0"/>
              <a:t>Are talent practices linked to business priorities</a:t>
            </a:r>
            <a:r>
              <a:rPr lang="en-US" sz="1600" dirty="0"/>
              <a:t>?  </a:t>
            </a:r>
            <a:endParaRPr sz="1600" dirty="0"/>
          </a:p>
        </p:txBody>
      </p:sp>
      <p:sp>
        <p:nvSpPr>
          <p:cNvPr id="6" name="Rectangle 5"/>
          <p:cNvSpPr/>
          <p:nvPr/>
        </p:nvSpPr>
        <p:spPr>
          <a:xfrm>
            <a:off x="3291840" y="1828800"/>
            <a:ext cx="27432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006666"/>
                </a:solidFill>
              </a:defRPr>
            </a:pPr>
            <a:endParaRPr lang="en-US" sz="1400" dirty="0"/>
          </a:p>
          <a:p>
            <a:pPr algn="ctr">
              <a:defRPr sz="1400" b="1">
                <a:solidFill>
                  <a:srgbClr val="006666"/>
                </a:solidFill>
              </a:defRPr>
            </a:pPr>
            <a:r>
              <a:rPr sz="1600" dirty="0">
                <a:solidFill>
                  <a:srgbClr val="144B17"/>
                </a:solidFill>
              </a:rPr>
              <a:t>Talent Alignment</a:t>
            </a:r>
          </a:p>
          <a:p>
            <a:pPr algn="ctr">
              <a:defRPr sz="1200">
                <a:solidFill>
                  <a:srgbClr val="FFFFFF"/>
                </a:solidFill>
              </a:defRPr>
            </a:pPr>
            <a:r>
              <a:rPr lang="en-US" sz="1600" dirty="0">
                <a:solidFill>
                  <a:srgbClr val="212121"/>
                </a:solidFill>
              </a:rPr>
              <a:t>Do performance processes, development efforts and assessments reinforce one another?</a:t>
            </a:r>
          </a:p>
        </p:txBody>
      </p:sp>
      <p:sp>
        <p:nvSpPr>
          <p:cNvPr id="7" name="Rectangle 6"/>
          <p:cNvSpPr/>
          <p:nvPr/>
        </p:nvSpPr>
        <p:spPr>
          <a:xfrm>
            <a:off x="6126480" y="1828800"/>
            <a:ext cx="27432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006666"/>
                </a:solidFill>
              </a:defRPr>
            </a:pPr>
            <a:r>
              <a:rPr sz="1600" dirty="0">
                <a:solidFill>
                  <a:srgbClr val="144B17"/>
                </a:solidFill>
              </a:rPr>
              <a:t>High-Potential Identification</a:t>
            </a:r>
          </a:p>
          <a:p>
            <a:pPr algn="ctr">
              <a:defRPr sz="1200">
                <a:solidFill>
                  <a:srgbClr val="212121"/>
                </a:solidFill>
              </a:defRPr>
            </a:pPr>
            <a:r>
              <a:rPr sz="1600" dirty="0"/>
              <a:t>How consistently do we define</a:t>
            </a:r>
            <a:r>
              <a:rPr lang="en-US" sz="1600" dirty="0"/>
              <a:t> and </a:t>
            </a:r>
            <a:r>
              <a:rPr sz="1600" dirty="0"/>
              <a:t>measure</a:t>
            </a:r>
            <a:r>
              <a:rPr lang="en-US" sz="1600" dirty="0"/>
              <a:t> </a:t>
            </a:r>
            <a:r>
              <a:rPr sz="1600" dirty="0"/>
              <a:t>potential?</a:t>
            </a:r>
            <a:r>
              <a:rPr lang="en-US" sz="1600" dirty="0"/>
              <a:t>  Do we differentially invest in our high potential people?</a:t>
            </a:r>
            <a:endParaRPr sz="1600" dirty="0"/>
          </a:p>
        </p:txBody>
      </p:sp>
      <p:sp>
        <p:nvSpPr>
          <p:cNvPr id="8" name="Rectangle 7"/>
          <p:cNvSpPr/>
          <p:nvPr/>
        </p:nvSpPr>
        <p:spPr>
          <a:xfrm>
            <a:off x="457200" y="3749039"/>
            <a:ext cx="27432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006666"/>
                </a:solidFill>
              </a:defRPr>
            </a:pPr>
            <a:r>
              <a:rPr sz="1600" dirty="0">
                <a:solidFill>
                  <a:srgbClr val="144B17"/>
                </a:solidFill>
              </a:rPr>
              <a:t>Bench Strength Visibility</a:t>
            </a:r>
          </a:p>
          <a:p>
            <a:pPr algn="ctr">
              <a:defRPr sz="1200">
                <a:solidFill>
                  <a:srgbClr val="212121"/>
                </a:solidFill>
              </a:defRPr>
            </a:pPr>
            <a:r>
              <a:rPr sz="1600" dirty="0"/>
              <a:t>Do we understand who’s ready now, </a:t>
            </a:r>
            <a:r>
              <a:rPr lang="en-US" sz="1600" dirty="0"/>
              <a:t>who’s </a:t>
            </a:r>
            <a:r>
              <a:rPr sz="1600" dirty="0"/>
              <a:t>ready soon, and who needs development before promotion?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3749039"/>
            <a:ext cx="27432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006666"/>
                </a:solidFill>
              </a:defRPr>
            </a:pPr>
            <a:r>
              <a:rPr sz="1600" dirty="0">
                <a:solidFill>
                  <a:srgbClr val="144B17"/>
                </a:solidFill>
              </a:rPr>
              <a:t>Pain Points and Pressure</a:t>
            </a:r>
          </a:p>
          <a:p>
            <a:pPr algn="ctr">
              <a:defRPr sz="1200">
                <a:solidFill>
                  <a:srgbClr val="212121"/>
                </a:solidFill>
              </a:defRPr>
            </a:pPr>
            <a:r>
              <a:rPr sz="1600" dirty="0"/>
              <a:t>Where have past succession breakdowns occurred</a:t>
            </a:r>
            <a:r>
              <a:rPr lang="en-US" sz="1600" dirty="0"/>
              <a:t>? W</a:t>
            </a:r>
            <a:r>
              <a:rPr sz="1600" dirty="0"/>
              <a:t>hat’s creating urgency for change?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80" y="3749039"/>
            <a:ext cx="27432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006666"/>
                </a:solidFill>
              </a:defRPr>
            </a:pPr>
            <a:r>
              <a:rPr sz="1600" dirty="0">
                <a:solidFill>
                  <a:srgbClr val="144B17"/>
                </a:solidFill>
              </a:rPr>
              <a:t>Organizational Capacity</a:t>
            </a:r>
          </a:p>
          <a:p>
            <a:pPr algn="ctr">
              <a:defRPr sz="1200">
                <a:solidFill>
                  <a:srgbClr val="212121"/>
                </a:solidFill>
              </a:defRPr>
            </a:pPr>
            <a:r>
              <a:rPr sz="1600" dirty="0"/>
              <a:t>Do leaders and HR have the time, skills, and sponsorship to drive a stronger succession process?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943600"/>
            <a:ext cx="9144000" cy="548640"/>
          </a:xfrm>
          <a:prstGeom prst="rect">
            <a:avLst/>
          </a:prstGeom>
          <a:solidFill>
            <a:srgbClr val="144B1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FFCC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Start where you are. True readiness comes from honest assessment, clear priorities, </a:t>
            </a:r>
            <a:r>
              <a:rPr lang="en-US" sz="1600" dirty="0">
                <a:solidFill>
                  <a:schemeClr val="bg1"/>
                </a:solidFill>
              </a:rPr>
              <a:t>&amp;</a:t>
            </a:r>
            <a:r>
              <a:rPr sz="1600" dirty="0">
                <a:solidFill>
                  <a:schemeClr val="bg1"/>
                </a:solidFill>
              </a:rPr>
              <a:t> data-driven insight.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40080" y="1691147"/>
            <a:ext cx="2377440" cy="3903408"/>
          </a:xfrm>
          <a:prstGeom prst="roundRect">
            <a:avLst/>
          </a:prstGeom>
          <a:solidFill>
            <a:srgbClr val="144B1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182880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dirty="0"/>
              <a:t>Plan the Change</a:t>
            </a:r>
            <a:endParaRPr lang="en-US" dirty="0"/>
          </a:p>
          <a:p>
            <a:pPr algn="ctr">
              <a:defRPr sz="1600" b="1">
                <a:solidFill>
                  <a:srgbClr val="FFFFFF"/>
                </a:solidFill>
              </a:defRPr>
            </a:pPr>
            <a:endParaRPr lang="en-US" dirty="0"/>
          </a:p>
          <a:p>
            <a:pPr algn="l">
              <a:defRPr sz="1150">
                <a:solidFill>
                  <a:srgbClr val="FFFFFF"/>
                </a:solidFill>
              </a:defRPr>
            </a:pPr>
            <a:r>
              <a:rPr lang="en-US" sz="1400" dirty="0"/>
              <a:t>Champion ownership and define a realistic path forward.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Clarify who is accountable for implementing succession improvements and align the process with business cycles. Set a practical timeline that balances strategic urgency with cultural readiness and competing priorities.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66160" y="1691147"/>
            <a:ext cx="2377440" cy="3903407"/>
          </a:xfrm>
          <a:prstGeom prst="roundRect">
            <a:avLst/>
          </a:prstGeom>
          <a:solidFill>
            <a:srgbClr val="144B1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182880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dirty="0"/>
              <a:t>Enable the System</a:t>
            </a:r>
            <a:endParaRPr lang="en-US" dirty="0"/>
          </a:p>
          <a:p>
            <a:pPr algn="ctr">
              <a:defRPr sz="1600" b="1">
                <a:solidFill>
                  <a:srgbClr val="FFFFFF"/>
                </a:solidFill>
              </a:defRPr>
            </a:pPr>
            <a:endParaRPr dirty="0"/>
          </a:p>
          <a:p>
            <a:pPr algn="l">
              <a:defRPr sz="1150">
                <a:solidFill>
                  <a:srgbClr val="FFFFFF"/>
                </a:solidFill>
              </a:defRPr>
            </a:pPr>
            <a:r>
              <a:rPr sz="1400" dirty="0"/>
              <a:t>Build capability and infrastructure for sustainable execution.</a:t>
            </a:r>
            <a:br>
              <a:rPr sz="1400" dirty="0"/>
            </a:br>
            <a:br>
              <a:rPr sz="1400" dirty="0"/>
            </a:br>
            <a:r>
              <a:rPr sz="1400" dirty="0"/>
              <a:t>Provide leaders and HR partners with the training, tools, and assessment data needed to manage succession effectively. Integrate performance, learning, and development processes to reinforce a connected talent system.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92240" y="1691147"/>
            <a:ext cx="2377440" cy="3903407"/>
          </a:xfrm>
          <a:prstGeom prst="roundRect">
            <a:avLst/>
          </a:prstGeom>
          <a:solidFill>
            <a:srgbClr val="144B1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182880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dirty="0"/>
              <a:t>Sustain</a:t>
            </a:r>
            <a:r>
              <a:rPr lang="en-US" dirty="0"/>
              <a:t> </a:t>
            </a:r>
            <a:r>
              <a:rPr dirty="0"/>
              <a:t>Momentum</a:t>
            </a:r>
            <a:endParaRPr lang="en-US" dirty="0"/>
          </a:p>
          <a:p>
            <a:pPr algn="ctr">
              <a:defRPr sz="1600" b="1">
                <a:solidFill>
                  <a:srgbClr val="FFFFFF"/>
                </a:solidFill>
              </a:defRPr>
            </a:pPr>
            <a:endParaRPr dirty="0"/>
          </a:p>
          <a:p>
            <a:pPr algn="l">
              <a:defRPr sz="1150">
                <a:solidFill>
                  <a:srgbClr val="FFFFFF"/>
                </a:solidFill>
              </a:defRPr>
            </a:pPr>
            <a:r>
              <a:rPr sz="1400" dirty="0"/>
              <a:t>Embed succession into leadership routines and measure progress.</a:t>
            </a:r>
            <a:br>
              <a:rPr sz="1400" dirty="0"/>
            </a:br>
            <a:br>
              <a:rPr sz="1400" dirty="0"/>
            </a:br>
            <a:r>
              <a:rPr sz="1400" dirty="0"/>
              <a:t>Use dashboards and pulse </a:t>
            </a:r>
            <a:r>
              <a:rPr lang="en-US" sz="1400" dirty="0"/>
              <a:t>checks</a:t>
            </a:r>
            <a:r>
              <a:rPr sz="1400" dirty="0"/>
              <a:t> to track progress, celebrate wins, and recalibrate as business needs evolve. Keep leaders accountable by linking outcomes to performance and reinforcing succession as a continuous practice.</a:t>
            </a:r>
          </a:p>
        </p:txBody>
      </p:sp>
      <p:sp>
        <p:nvSpPr>
          <p:cNvPr id="7" name="Isosceles Triangle 6"/>
          <p:cNvSpPr/>
          <p:nvPr/>
        </p:nvSpPr>
        <p:spPr>
          <a:xfrm rot="5400000">
            <a:off x="3200400" y="3291840"/>
            <a:ext cx="274320" cy="365760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8" name="Isosceles Triangle 7"/>
          <p:cNvSpPr/>
          <p:nvPr/>
        </p:nvSpPr>
        <p:spPr>
          <a:xfrm rot="5400000">
            <a:off x="6126480" y="3291840"/>
            <a:ext cx="274320" cy="365760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6035040"/>
            <a:ext cx="9144000" cy="548640"/>
          </a:xfrm>
          <a:prstGeom prst="rect">
            <a:avLst/>
          </a:prstGeom>
          <a:solidFill>
            <a:srgbClr val="144B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CC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Implementation succeeds when it becomes part of how leaders lead—not just an annual exercise.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5FA528-6FC1-5F0F-BC6F-E6A149717401}"/>
              </a:ext>
            </a:extLst>
          </p:cNvPr>
          <p:cNvSpPr txBox="1"/>
          <p:nvPr/>
        </p:nvSpPr>
        <p:spPr>
          <a:xfrm>
            <a:off x="1491669" y="187473"/>
            <a:ext cx="616066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>
                <a:solidFill>
                  <a:srgbClr val="144B17"/>
                </a:solidFill>
              </a:rPr>
              <a:t>How Do We Turn Readiness into Action?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6F4537-D147-F299-AEFA-601F15EE83FC}"/>
              </a:ext>
            </a:extLst>
          </p:cNvPr>
          <p:cNvSpPr txBox="1"/>
          <p:nvPr/>
        </p:nvSpPr>
        <p:spPr>
          <a:xfrm>
            <a:off x="1168260" y="881329"/>
            <a:ext cx="68074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212121"/>
                </a:solidFill>
              </a:defRPr>
            </a:pPr>
            <a:r>
              <a:rPr dirty="0"/>
              <a:t>Translate insight into disciplined execution—</a:t>
            </a:r>
            <a:r>
              <a:rPr lang="en-US" dirty="0"/>
              <a:t>creating a plan for change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5056" y="221012"/>
            <a:ext cx="5328125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6666"/>
                </a:solidFill>
              </a:defRPr>
            </a:pPr>
            <a:r>
              <a:rPr sz="2800" dirty="0">
                <a:solidFill>
                  <a:srgbClr val="144B17"/>
                </a:solidFill>
              </a:rPr>
              <a:t>What Key Elements Drive Success?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6781" y="879606"/>
            <a:ext cx="839043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212121"/>
                </a:solidFill>
              </a:defRPr>
            </a:pPr>
            <a:r>
              <a:rPr dirty="0"/>
              <a:t>Define success by role and business, measure progress, and turbo‑charge development.</a:t>
            </a:r>
          </a:p>
        </p:txBody>
      </p:sp>
      <p:sp>
        <p:nvSpPr>
          <p:cNvPr id="4" name="Hexagon 3"/>
          <p:cNvSpPr/>
          <p:nvPr/>
        </p:nvSpPr>
        <p:spPr>
          <a:xfrm>
            <a:off x="3200400" y="3063240"/>
            <a:ext cx="2377440" cy="1554480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1">
                <a:solidFill>
                  <a:srgbClr val="006666"/>
                </a:solidFill>
              </a:defRPr>
            </a:pPr>
            <a:r>
              <a:rPr lang="en-US" sz="1400" dirty="0">
                <a:solidFill>
                  <a:schemeClr val="tx1"/>
                </a:solidFill>
              </a:rPr>
              <a:t>Agile</a:t>
            </a:r>
            <a:r>
              <a:rPr sz="1400" dirty="0">
                <a:solidFill>
                  <a:schemeClr val="tx1"/>
                </a:solidFill>
              </a:rPr>
              <a:t>, equitable, and strategically relevant</a:t>
            </a:r>
            <a:br>
              <a:rPr sz="1400" dirty="0">
                <a:solidFill>
                  <a:schemeClr val="tx1"/>
                </a:solidFill>
              </a:rPr>
            </a:br>
            <a:r>
              <a:rPr sz="1400" dirty="0">
                <a:solidFill>
                  <a:schemeClr val="tx1"/>
                </a:solidFill>
              </a:rPr>
              <a:t>succession planning</a:t>
            </a:r>
          </a:p>
        </p:txBody>
      </p:sp>
      <p:sp>
        <p:nvSpPr>
          <p:cNvPr id="5" name="Hexagon 4"/>
          <p:cNvSpPr/>
          <p:nvPr/>
        </p:nvSpPr>
        <p:spPr>
          <a:xfrm>
            <a:off x="5275193" y="2354581"/>
            <a:ext cx="2011680" cy="1280160"/>
          </a:xfrm>
          <a:prstGeom prst="hexagon">
            <a:avLst/>
          </a:prstGeom>
          <a:solidFill>
            <a:srgbClr val="144B17"/>
          </a:solidFill>
          <a:ln w="25400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rPr dirty="0"/>
              <a:t>🎯</a:t>
            </a:r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rPr dirty="0"/>
              <a:t>Critical Role Identification</a:t>
            </a:r>
          </a:p>
          <a:p>
            <a:pPr algn="ctr">
              <a:defRPr sz="1100">
                <a:solidFill>
                  <a:srgbClr val="FFFFFF"/>
                </a:solidFill>
              </a:defRPr>
            </a:pPr>
            <a:r>
              <a:rPr dirty="0"/>
              <a:t>Identify roles that drive </a:t>
            </a:r>
            <a:r>
              <a:rPr lang="en-US" dirty="0"/>
              <a:t>innovation, execution</a:t>
            </a:r>
            <a:r>
              <a:rPr dirty="0"/>
              <a:t> and growth.</a:t>
            </a:r>
          </a:p>
        </p:txBody>
      </p:sp>
      <p:sp>
        <p:nvSpPr>
          <p:cNvPr id="6" name="Hexagon 5"/>
          <p:cNvSpPr/>
          <p:nvPr/>
        </p:nvSpPr>
        <p:spPr>
          <a:xfrm>
            <a:off x="5331844" y="3977640"/>
            <a:ext cx="2011680" cy="1280160"/>
          </a:xfrm>
          <a:prstGeom prst="hexagon">
            <a:avLst/>
          </a:prstGeom>
          <a:solidFill>
            <a:srgbClr val="144B17"/>
          </a:solidFill>
          <a:ln w="25400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rPr dirty="0"/>
              <a:t>📄</a:t>
            </a:r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rPr dirty="0"/>
              <a:t>Success Profiles</a:t>
            </a:r>
          </a:p>
          <a:p>
            <a:pPr algn="ctr">
              <a:defRPr sz="1100">
                <a:solidFill>
                  <a:srgbClr val="FFFFFF"/>
                </a:solidFill>
              </a:defRPr>
            </a:pPr>
            <a:r>
              <a:rPr dirty="0"/>
              <a:t>Define the </a:t>
            </a:r>
            <a:r>
              <a:rPr lang="en-US" dirty="0"/>
              <a:t>traits, experiences,</a:t>
            </a:r>
            <a:r>
              <a:rPr dirty="0"/>
              <a:t> and capabilities that predict excellence.</a:t>
            </a:r>
          </a:p>
        </p:txBody>
      </p:sp>
      <p:sp>
        <p:nvSpPr>
          <p:cNvPr id="7" name="Hexagon 6"/>
          <p:cNvSpPr/>
          <p:nvPr/>
        </p:nvSpPr>
        <p:spPr>
          <a:xfrm>
            <a:off x="3383279" y="4732021"/>
            <a:ext cx="2011680" cy="1280160"/>
          </a:xfrm>
          <a:prstGeom prst="hexagon">
            <a:avLst/>
          </a:prstGeom>
          <a:solidFill>
            <a:srgbClr val="144B17"/>
          </a:solidFill>
          <a:ln w="25400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rPr dirty="0"/>
              <a:t>📊</a:t>
            </a:r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rPr dirty="0"/>
              <a:t>Objective Assessment</a:t>
            </a:r>
          </a:p>
          <a:p>
            <a:pPr algn="ctr">
              <a:defRPr sz="1100">
                <a:solidFill>
                  <a:srgbClr val="FFFFFF"/>
                </a:solidFill>
              </a:defRPr>
            </a:pPr>
            <a:r>
              <a:rPr dirty="0"/>
              <a:t>Use validated data to measure readiness and potential.</a:t>
            </a:r>
          </a:p>
        </p:txBody>
      </p:sp>
      <p:sp>
        <p:nvSpPr>
          <p:cNvPr id="8" name="Hexagon 7"/>
          <p:cNvSpPr/>
          <p:nvPr/>
        </p:nvSpPr>
        <p:spPr>
          <a:xfrm>
            <a:off x="1434714" y="3909060"/>
            <a:ext cx="2011680" cy="1280160"/>
          </a:xfrm>
          <a:prstGeom prst="hexagon">
            <a:avLst/>
          </a:prstGeom>
          <a:solidFill>
            <a:srgbClr val="144B17"/>
          </a:solidFill>
          <a:ln w="25400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rPr dirty="0"/>
              <a:t>🔗</a:t>
            </a:r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rPr dirty="0"/>
              <a:t>Data Integration</a:t>
            </a:r>
          </a:p>
          <a:p>
            <a:pPr algn="ctr">
              <a:defRPr sz="1100">
                <a:solidFill>
                  <a:srgbClr val="FFFFFF"/>
                </a:solidFill>
              </a:defRPr>
            </a:pPr>
            <a:r>
              <a:rPr dirty="0"/>
              <a:t>Connect insights across selection, development, and succession.</a:t>
            </a:r>
          </a:p>
        </p:txBody>
      </p:sp>
      <p:sp>
        <p:nvSpPr>
          <p:cNvPr id="9" name="Hexagon 8"/>
          <p:cNvSpPr/>
          <p:nvPr/>
        </p:nvSpPr>
        <p:spPr>
          <a:xfrm>
            <a:off x="1434714" y="2331721"/>
            <a:ext cx="2011680" cy="1280160"/>
          </a:xfrm>
          <a:prstGeom prst="hexagon">
            <a:avLst/>
          </a:prstGeom>
          <a:solidFill>
            <a:srgbClr val="144B17"/>
          </a:solidFill>
          <a:ln w="25400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rPr dirty="0"/>
              <a:t>⚖️</a:t>
            </a:r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rPr dirty="0"/>
              <a:t>Bias Reduction</a:t>
            </a:r>
          </a:p>
          <a:p>
            <a:pPr algn="ctr">
              <a:defRPr sz="1100">
                <a:solidFill>
                  <a:srgbClr val="FFFFFF"/>
                </a:solidFill>
              </a:defRPr>
            </a:pPr>
            <a:r>
              <a:rPr dirty="0"/>
              <a:t>Standardize criteria to ensure equity in decisions.</a:t>
            </a:r>
          </a:p>
        </p:txBody>
      </p:sp>
      <p:sp>
        <p:nvSpPr>
          <p:cNvPr id="10" name="Hexagon 9"/>
          <p:cNvSpPr/>
          <p:nvPr/>
        </p:nvSpPr>
        <p:spPr>
          <a:xfrm>
            <a:off x="3383279" y="1645920"/>
            <a:ext cx="2011680" cy="1280160"/>
          </a:xfrm>
          <a:prstGeom prst="hexagon">
            <a:avLst/>
          </a:prstGeom>
          <a:solidFill>
            <a:srgbClr val="144B17"/>
          </a:solidFill>
          <a:ln w="25400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rPr dirty="0"/>
              <a:t>🔁</a:t>
            </a:r>
          </a:p>
          <a:p>
            <a:pPr algn="ctr">
              <a:defRPr sz="1400" b="1">
                <a:solidFill>
                  <a:srgbClr val="FFFFFF"/>
                </a:solidFill>
              </a:defRPr>
            </a:pPr>
            <a:r>
              <a:rPr dirty="0"/>
              <a:t>Continuous Feedback Loop</a:t>
            </a:r>
          </a:p>
          <a:p>
            <a:pPr algn="ctr">
              <a:defRPr sz="1100">
                <a:solidFill>
                  <a:srgbClr val="FFFFFF"/>
                </a:solidFill>
              </a:defRPr>
            </a:pPr>
            <a:r>
              <a:rPr dirty="0"/>
              <a:t>Provide coaching and development for future readiness.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rgbClr val="144B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CC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The right data and success profiles make succession planning </a:t>
            </a:r>
            <a:r>
              <a:rPr lang="en-US" sz="1600" dirty="0">
                <a:solidFill>
                  <a:schemeClr val="bg1"/>
                </a:solidFill>
              </a:rPr>
              <a:t>actionable</a:t>
            </a:r>
            <a:r>
              <a:rPr sz="1600" dirty="0">
                <a:solidFill>
                  <a:schemeClr val="bg1"/>
                </a:solidFill>
              </a:rPr>
              <a:t>, equitable, </a:t>
            </a:r>
            <a:r>
              <a:rPr lang="en-US" sz="1600" dirty="0">
                <a:solidFill>
                  <a:schemeClr val="bg1"/>
                </a:solidFill>
              </a:rPr>
              <a:t>&amp;</a:t>
            </a:r>
            <a:r>
              <a:rPr sz="1600" dirty="0">
                <a:solidFill>
                  <a:schemeClr val="bg1"/>
                </a:solidFill>
              </a:rPr>
              <a:t> strategic.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3305" y="345907"/>
            <a:ext cx="825738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How Do We Identify Critical Roles and Define Success?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1004054"/>
            <a:ext cx="8229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212121"/>
                </a:solidFill>
              </a:defRPr>
            </a:pPr>
            <a:r>
              <a:rPr dirty="0"/>
              <a:t>Focus your succession strategy where it matters most — and define what “great” looks like for each role.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74320" y="1920240"/>
            <a:ext cx="4389120" cy="3202366"/>
          </a:xfrm>
          <a:prstGeom prst="rightArrow">
            <a:avLst/>
          </a:prstGeom>
          <a:solidFill>
            <a:srgbClr val="144B17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74320" rtlCol="0" anchor="ctr"/>
          <a:lstStyle/>
          <a:p>
            <a:pPr algn="l">
              <a:defRPr sz="1800" b="1">
                <a:solidFill>
                  <a:srgbClr val="FFFFFF"/>
                </a:solidFill>
              </a:defRPr>
            </a:pPr>
            <a:r>
              <a:rPr dirty="0">
                <a:solidFill>
                  <a:schemeClr val="bg1"/>
                </a:solidFill>
              </a:rPr>
              <a:t>Identify Critical Roles</a:t>
            </a:r>
          </a:p>
          <a:p>
            <a:pPr marL="180975" indent="-171450" algn="l">
              <a:buFont typeface="Arial" panose="020B0604020202020204" pitchFamily="34" charset="0"/>
              <a:buChar char="•"/>
              <a:defRPr sz="1200">
                <a:solidFill>
                  <a:srgbClr val="FFFFFF"/>
                </a:solidFill>
              </a:defRPr>
            </a:pPr>
            <a:r>
              <a:rPr dirty="0">
                <a:solidFill>
                  <a:schemeClr val="bg1"/>
                </a:solidFill>
              </a:rPr>
              <a:t>Prioritize roles that drive business impact</a:t>
            </a:r>
            <a:r>
              <a:rPr lang="en-US" dirty="0">
                <a:solidFill>
                  <a:schemeClr val="bg1"/>
                </a:solidFill>
              </a:rPr>
              <a:t>, innovation, </a:t>
            </a:r>
            <a:r>
              <a:rPr dirty="0">
                <a:solidFill>
                  <a:schemeClr val="bg1"/>
                </a:solidFill>
              </a:rPr>
              <a:t>and </a:t>
            </a:r>
            <a:r>
              <a:rPr lang="en-US" dirty="0">
                <a:solidFill>
                  <a:schemeClr val="bg1"/>
                </a:solidFill>
              </a:rPr>
              <a:t>execution</a:t>
            </a:r>
          </a:p>
          <a:p>
            <a:pPr marL="180975" indent="-171450" algn="l">
              <a:buFont typeface="Arial" panose="020B0604020202020204" pitchFamily="34" charset="0"/>
              <a:buChar char="•"/>
              <a:defRPr sz="1200">
                <a:solidFill>
                  <a:srgbClr val="FFFFFF"/>
                </a:solidFill>
              </a:defRPr>
            </a:pPr>
            <a:r>
              <a:rPr dirty="0">
                <a:solidFill>
                  <a:schemeClr val="bg1"/>
                </a:solidFill>
              </a:rPr>
              <a:t>Use data to assess role criticality (decision scope, risk, revenue impact</a:t>
            </a:r>
            <a:r>
              <a:rPr lang="en-US" dirty="0">
                <a:solidFill>
                  <a:schemeClr val="bg1"/>
                </a:solidFill>
              </a:rPr>
              <a:t>, future pipeline</a:t>
            </a:r>
            <a:r>
              <a:rPr dirty="0">
                <a:solidFill>
                  <a:schemeClr val="bg1"/>
                </a:solidFill>
              </a:rPr>
              <a:t>)</a:t>
            </a:r>
            <a:endParaRPr lang="en-US" dirty="0">
              <a:solidFill>
                <a:schemeClr val="bg1"/>
              </a:solidFill>
            </a:endParaRPr>
          </a:p>
          <a:p>
            <a:pPr marL="180975" indent="-171450" algn="l">
              <a:buFont typeface="Arial" panose="020B0604020202020204" pitchFamily="34" charset="0"/>
              <a:buChar char="•"/>
              <a:defRPr sz="1200">
                <a:solidFill>
                  <a:srgbClr val="FFFFFF"/>
                </a:solidFill>
              </a:defRPr>
            </a:pPr>
            <a:r>
              <a:rPr dirty="0">
                <a:solidFill>
                  <a:schemeClr val="bg1"/>
                </a:solidFill>
              </a:rPr>
              <a:t>Identify interdependencies and future-state needs</a:t>
            </a:r>
          </a:p>
        </p:txBody>
      </p:sp>
      <p:sp>
        <p:nvSpPr>
          <p:cNvPr id="5" name="Left Arrow 4"/>
          <p:cNvSpPr/>
          <p:nvPr/>
        </p:nvSpPr>
        <p:spPr>
          <a:xfrm>
            <a:off x="4663440" y="1920240"/>
            <a:ext cx="4389120" cy="3202366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74320" rtlCol="0" anchor="ctr"/>
          <a:lstStyle/>
          <a:p>
            <a:pPr algn="l">
              <a:defRPr sz="1800" b="1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Define Success Profiles</a:t>
            </a:r>
          </a:p>
          <a:p>
            <a:pPr marL="171450" indent="-171450" algn="l">
              <a:buFont typeface="Arial" panose="020B0604020202020204" pitchFamily="34" charset="0"/>
              <a:buChar char="•"/>
              <a:defRPr sz="1200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Create profiles outlining key experiences, traits, and leadership capabilities</a:t>
            </a:r>
            <a:endParaRPr lang="en-US" dirty="0">
              <a:solidFill>
                <a:srgbClr val="144B17"/>
              </a:solidFill>
            </a:endParaRPr>
          </a:p>
          <a:p>
            <a:pPr marL="171450" indent="-171450" algn="l">
              <a:buFont typeface="Arial" panose="020B0604020202020204" pitchFamily="34" charset="0"/>
              <a:buChar char="•"/>
              <a:defRPr sz="1200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Align success definitions with</a:t>
            </a:r>
            <a:r>
              <a:rPr lang="en-US" dirty="0">
                <a:solidFill>
                  <a:srgbClr val="144B17"/>
                </a:solidFill>
              </a:rPr>
              <a:t> both current</a:t>
            </a:r>
            <a:r>
              <a:rPr dirty="0">
                <a:solidFill>
                  <a:srgbClr val="144B17"/>
                </a:solidFill>
              </a:rPr>
              <a:t> business strategy and future need</a:t>
            </a:r>
            <a:endParaRPr lang="en-US" dirty="0">
              <a:solidFill>
                <a:srgbClr val="144B17"/>
              </a:solidFill>
            </a:endParaRPr>
          </a:p>
          <a:p>
            <a:pPr marL="171450" indent="-171450" algn="l">
              <a:buFont typeface="Arial" panose="020B0604020202020204" pitchFamily="34" charset="0"/>
              <a:buChar char="•"/>
              <a:defRPr sz="1200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Validate using assessment and performance data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rgbClr val="144B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CC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True succession strength comes from knowing which roles matter most — and what excellence looks like</a:t>
            </a:r>
            <a:r>
              <a:rPr lang="en-US" sz="1600" dirty="0">
                <a:solidFill>
                  <a:schemeClr val="bg1"/>
                </a:solidFill>
              </a:rPr>
              <a:t>.</a:t>
            </a:r>
            <a:endParaRPr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169" y="264656"/>
            <a:ext cx="881683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How Do We Slate Successors with Objectivity and Impact?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011740"/>
            <a:ext cx="921117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212121"/>
                </a:solidFill>
              </a:defRPr>
            </a:pPr>
            <a:r>
              <a:rPr dirty="0"/>
              <a:t>Use data-driven insights to minimize bias, guide readiness, and accelerate leadership transitions.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0"/>
            <a:ext cx="4572000" cy="4297680"/>
          </a:xfrm>
          <a:prstGeom prst="rect">
            <a:avLst/>
          </a:prstGeom>
          <a:solidFill>
            <a:srgbClr val="144B17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5760" rIns="274320" rtlCol="0" anchor="ctr"/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rPr dirty="0"/>
              <a:t>Objectivity</a:t>
            </a:r>
            <a:endParaRPr lang="en-US" dirty="0"/>
          </a:p>
          <a:p>
            <a:pPr algn="l">
              <a:defRPr sz="2000" b="1">
                <a:solidFill>
                  <a:srgbClr val="FFFFFF"/>
                </a:solidFill>
              </a:defRPr>
            </a:pPr>
            <a:endParaRPr dirty="0"/>
          </a:p>
          <a:p>
            <a:pPr>
              <a:defRPr sz="1300" i="1">
                <a:solidFill>
                  <a:srgbClr val="FFFFFF"/>
                </a:solidFill>
              </a:defRPr>
            </a:pPr>
            <a:r>
              <a:rPr dirty="0"/>
              <a:t>Ground successor decisions in data, not opinions.</a:t>
            </a:r>
            <a:endParaRPr lang="en-US" dirty="0"/>
          </a:p>
          <a:p>
            <a:pPr>
              <a:defRPr sz="1300" i="1">
                <a:solidFill>
                  <a:srgbClr val="FFFFFF"/>
                </a:solidFill>
              </a:defRPr>
            </a:pPr>
            <a:endParaRPr dirty="0"/>
          </a:p>
          <a:p>
            <a:pPr marL="238125" indent="-228600">
              <a:buFont typeface="Arial" panose="020B0604020202020204" pitchFamily="34" charset="0"/>
              <a:buChar char="•"/>
              <a:defRPr sz="1200">
                <a:solidFill>
                  <a:srgbClr val="FFFFFF"/>
                </a:solidFill>
              </a:defRPr>
            </a:pPr>
            <a:r>
              <a:rPr sz="1200" dirty="0">
                <a:solidFill>
                  <a:srgbClr val="FFFFFF"/>
                </a:solidFill>
              </a:rPr>
              <a:t>The Role of Assessment: Assessments don’t choose successors—they inform data-driven discussions grounded in evidence.</a:t>
            </a:r>
            <a:endParaRPr lang="en-US" sz="1200" dirty="0">
              <a:solidFill>
                <a:srgbClr val="FFFFFF"/>
              </a:solidFill>
            </a:endParaRPr>
          </a:p>
          <a:p>
            <a:pPr marL="238125" indent="-228600" algn="l">
              <a:buFont typeface="Arial" panose="020B0604020202020204" pitchFamily="34" charset="0"/>
              <a:buChar char="•"/>
              <a:defRPr sz="1200">
                <a:solidFill>
                  <a:srgbClr val="FFFFFF"/>
                </a:solidFill>
              </a:defRPr>
            </a:pPr>
            <a:r>
              <a:rPr dirty="0"/>
              <a:t>Objective Comparison: Use validated assessment data to compare successors using consistent criteria that </a:t>
            </a:r>
            <a:r>
              <a:rPr lang="en-US" dirty="0"/>
              <a:t>inform</a:t>
            </a:r>
            <a:r>
              <a:rPr dirty="0"/>
              <a:t> fit, readiness, and development needs.</a:t>
            </a:r>
            <a:endParaRPr lang="en-US" dirty="0"/>
          </a:p>
          <a:p>
            <a:pPr marL="238125" indent="-228600" algn="l">
              <a:buFont typeface="Arial" panose="020B0604020202020204" pitchFamily="34" charset="0"/>
              <a:buChar char="•"/>
              <a:defRPr sz="1200">
                <a:solidFill>
                  <a:srgbClr val="FFFFFF"/>
                </a:solidFill>
              </a:defRPr>
            </a:pPr>
            <a:r>
              <a:rPr dirty="0"/>
              <a:t>Reducing Bias &amp; Increasing Diversity: Data-informed slating minimizes </a:t>
            </a:r>
            <a:r>
              <a:rPr lang="en-US" dirty="0"/>
              <a:t>politics,</a:t>
            </a:r>
            <a:r>
              <a:rPr dirty="0"/>
              <a:t> limits </a:t>
            </a:r>
            <a:r>
              <a:rPr lang="en-US" dirty="0"/>
              <a:t>bias, and</a:t>
            </a:r>
            <a:r>
              <a:rPr dirty="0"/>
              <a:t> strengthens diversity and equity in leadership pipelines.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4572000" cy="42976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5760" rIns="274320" rtlCol="0" anchor="ctr"/>
          <a:lstStyle/>
          <a:p>
            <a:pPr algn="l">
              <a:defRPr sz="2000" b="1">
                <a:solidFill>
                  <a:srgbClr val="006666"/>
                </a:solidFill>
              </a:defRPr>
            </a:pPr>
            <a:endParaRPr lang="en-US" dirty="0"/>
          </a:p>
          <a:p>
            <a:pPr algn="l">
              <a:defRPr sz="2000" b="1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Impact</a:t>
            </a:r>
            <a:endParaRPr lang="en-US" dirty="0">
              <a:solidFill>
                <a:srgbClr val="144B17"/>
              </a:solidFill>
            </a:endParaRPr>
          </a:p>
          <a:p>
            <a:pPr algn="l">
              <a:defRPr sz="2000" b="1">
                <a:solidFill>
                  <a:srgbClr val="006666"/>
                </a:solidFill>
              </a:defRPr>
            </a:pPr>
            <a:endParaRPr dirty="0">
              <a:solidFill>
                <a:srgbClr val="144B17"/>
              </a:solidFill>
            </a:endParaRPr>
          </a:p>
          <a:p>
            <a:pPr>
              <a:defRPr sz="1300" i="1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Drive strategic results through readiness, development, and seamless transitions.</a:t>
            </a:r>
            <a:endParaRPr lang="en-US" dirty="0">
              <a:solidFill>
                <a:srgbClr val="144B17"/>
              </a:solidFill>
            </a:endParaRPr>
          </a:p>
          <a:p>
            <a:pPr>
              <a:defRPr sz="1300" i="1">
                <a:solidFill>
                  <a:srgbClr val="006666"/>
                </a:solidFill>
              </a:defRPr>
            </a:pPr>
            <a:endParaRPr dirty="0">
              <a:solidFill>
                <a:srgbClr val="144B17"/>
              </a:solidFill>
            </a:endParaRPr>
          </a:p>
          <a:p>
            <a:pPr marL="171450" indent="-171450" algn="l">
              <a:buFont typeface="Arial" panose="020B0604020202020204" pitchFamily="34" charset="0"/>
              <a:buChar char="•"/>
              <a:defRPr sz="1200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Building Success Profiles: Start with C-suite success profiles, then create function-specific versions for VP and emerging leader levels.</a:t>
            </a:r>
            <a:endParaRPr lang="en-US" dirty="0">
              <a:solidFill>
                <a:srgbClr val="144B17"/>
              </a:solidFill>
            </a:endParaRPr>
          </a:p>
          <a:p>
            <a:pPr marL="171450" indent="-171450" algn="l">
              <a:buFont typeface="Arial" panose="020B0604020202020204" pitchFamily="34" charset="0"/>
              <a:buChar char="•"/>
              <a:defRPr sz="1200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Assessment-Driven Development: Integrate 360° feedback and </a:t>
            </a:r>
            <a:r>
              <a:rPr lang="en-US" dirty="0">
                <a:solidFill>
                  <a:srgbClr val="144B17"/>
                </a:solidFill>
              </a:rPr>
              <a:t>assessment to create bespoke</a:t>
            </a:r>
            <a:r>
              <a:rPr dirty="0">
                <a:solidFill>
                  <a:srgbClr val="144B17"/>
                </a:solidFill>
              </a:rPr>
              <a:t> </a:t>
            </a:r>
            <a:r>
              <a:rPr lang="en-US" dirty="0">
                <a:solidFill>
                  <a:srgbClr val="144B17"/>
                </a:solidFill>
              </a:rPr>
              <a:t>development</a:t>
            </a:r>
            <a:r>
              <a:rPr dirty="0">
                <a:solidFill>
                  <a:srgbClr val="144B17"/>
                </a:solidFill>
              </a:rPr>
              <a:t> plans </a:t>
            </a:r>
            <a:r>
              <a:rPr lang="en-US" dirty="0">
                <a:solidFill>
                  <a:srgbClr val="144B17"/>
                </a:solidFill>
              </a:rPr>
              <a:t>including coaching, experiential learning and training. </a:t>
            </a:r>
          </a:p>
          <a:p>
            <a:pPr marL="171450" indent="-171450" algn="l">
              <a:buFont typeface="Arial" panose="020B0604020202020204" pitchFamily="34" charset="0"/>
              <a:buChar char="•"/>
              <a:defRPr sz="1200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Transition &amp; Assimilation: Support new leaders through structured onboarding, six-month coaching, and team assimilation sessions to accelerate integration in new roles.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217920"/>
            <a:ext cx="9144000" cy="640080"/>
          </a:xfrm>
          <a:prstGeom prst="rect">
            <a:avLst/>
          </a:prstGeom>
          <a:solidFill>
            <a:srgbClr val="144B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FFCC00"/>
                </a:solidFill>
              </a:defRPr>
            </a:pPr>
            <a:r>
              <a:rPr lang="en-US" sz="1400" dirty="0">
                <a:solidFill>
                  <a:schemeClr val="bg1"/>
                </a:solidFill>
              </a:rPr>
              <a:t>Data‑informed slating builds stronger, more equitable pipelines and provides developmental input that ensures leaders are truly ready for what’s next.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9843" y="273337"/>
            <a:ext cx="802431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6666"/>
                </a:solidFill>
              </a:defRPr>
            </a:pPr>
            <a:r>
              <a:rPr dirty="0">
                <a:solidFill>
                  <a:srgbClr val="144B17"/>
                </a:solidFill>
              </a:rPr>
              <a:t>How Do We Monitor Progress and Measure Success?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3172" y="1082337"/>
            <a:ext cx="896341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212121"/>
                </a:solidFill>
              </a:defRPr>
            </a:pPr>
            <a:r>
              <a:rPr dirty="0"/>
              <a:t>Turn metrics into meaningful insights that keep your leadership pipeline healthy and evolving.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28800"/>
            <a:ext cx="2743200" cy="2743200"/>
          </a:xfrm>
          <a:prstGeom prst="rect">
            <a:avLst/>
          </a:prstGeom>
          <a:solidFill>
            <a:srgbClr val="144B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dirty="0"/>
              <a:t>Track Pipeline Health</a:t>
            </a:r>
            <a:endParaRPr lang="en-US" dirty="0"/>
          </a:p>
          <a:p>
            <a:pPr algn="ctr">
              <a:defRPr sz="1600" b="1">
                <a:solidFill>
                  <a:srgbClr val="FFFFFF"/>
                </a:solidFill>
              </a:defRPr>
            </a:pPr>
            <a:endParaRPr dirty="0"/>
          </a:p>
          <a:p>
            <a:pPr algn="l">
              <a:defRPr sz="1200">
                <a:solidFill>
                  <a:srgbClr val="FFFFFF"/>
                </a:solidFill>
              </a:defRPr>
            </a:pPr>
            <a:r>
              <a:rPr dirty="0"/>
              <a:t>Measure the vitality of your succession system: slate strength, diversity, and internal fill rates for key roles. Identify where emergency coverage or deeper bench strength is needed.</a:t>
            </a:r>
          </a:p>
        </p:txBody>
      </p:sp>
      <p:sp>
        <p:nvSpPr>
          <p:cNvPr id="5" name="Rectangle 4"/>
          <p:cNvSpPr/>
          <p:nvPr/>
        </p:nvSpPr>
        <p:spPr>
          <a:xfrm>
            <a:off x="3383280" y="1828800"/>
            <a:ext cx="2743200" cy="274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dirty="0">
                <a:solidFill>
                  <a:srgbClr val="144B17"/>
                </a:solidFill>
              </a:rPr>
              <a:t>Develop Through Experience</a:t>
            </a:r>
            <a:endParaRPr lang="en-US" dirty="0">
              <a:solidFill>
                <a:srgbClr val="144B17"/>
              </a:solidFill>
            </a:endParaRPr>
          </a:p>
          <a:p>
            <a:pPr algn="ctr">
              <a:defRPr sz="1600" b="1">
                <a:solidFill>
                  <a:srgbClr val="FFFFFF"/>
                </a:solidFill>
              </a:defRPr>
            </a:pPr>
            <a:endParaRPr dirty="0">
              <a:solidFill>
                <a:srgbClr val="144B17"/>
              </a:solidFill>
            </a:endParaRPr>
          </a:p>
          <a:p>
            <a:pPr algn="l">
              <a:defRPr sz="1200">
                <a:solidFill>
                  <a:srgbClr val="FFFFFF"/>
                </a:solidFill>
              </a:defRPr>
            </a:pPr>
            <a:r>
              <a:rPr dirty="0">
                <a:solidFill>
                  <a:srgbClr val="144B17"/>
                </a:solidFill>
              </a:rPr>
              <a:t>Give successors targeted growth assignments that stretch</a:t>
            </a:r>
            <a:r>
              <a:rPr lang="en-US" dirty="0">
                <a:solidFill>
                  <a:srgbClr val="144B17"/>
                </a:solidFill>
              </a:rPr>
              <a:t> them to create</a:t>
            </a:r>
            <a:r>
              <a:rPr dirty="0">
                <a:solidFill>
                  <a:srgbClr val="144B17"/>
                </a:solidFill>
              </a:rPr>
              <a:t> new skills. Balance challenge and support with coaching and feedback</a:t>
            </a:r>
            <a:r>
              <a:rPr lang="en-US" dirty="0">
                <a:solidFill>
                  <a:srgbClr val="144B17"/>
                </a:solidFill>
              </a:rPr>
              <a:t> so the experience is integrated as true learning</a:t>
            </a:r>
            <a:r>
              <a:rPr dirty="0">
                <a:solidFill>
                  <a:srgbClr val="144B17"/>
                </a:solidFill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309360" y="1828800"/>
            <a:ext cx="2743200" cy="2743200"/>
          </a:xfrm>
          <a:prstGeom prst="rect">
            <a:avLst/>
          </a:prstGeom>
          <a:solidFill>
            <a:srgbClr val="144B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dirty="0"/>
              <a:t>Use Data to Drive Decisions</a:t>
            </a:r>
          </a:p>
          <a:p>
            <a:pPr algn="l">
              <a:defRPr sz="1200">
                <a:solidFill>
                  <a:srgbClr val="FFFFFF"/>
                </a:solidFill>
              </a:defRPr>
            </a:pPr>
            <a:endParaRPr lang="en-US" dirty="0"/>
          </a:p>
          <a:p>
            <a:pPr algn="l">
              <a:defRPr sz="1200">
                <a:solidFill>
                  <a:srgbClr val="FFFFFF"/>
                </a:solidFill>
              </a:defRPr>
            </a:pPr>
            <a:r>
              <a:rPr dirty="0"/>
              <a:t>Leverage personality, performance, and mobility data to track readiness and adapt plans as business needs change. Turn insights into clear development priorities.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035040"/>
            <a:ext cx="9144000" cy="548640"/>
          </a:xfrm>
          <a:prstGeom prst="rect">
            <a:avLst/>
          </a:prstGeom>
          <a:solidFill>
            <a:srgbClr val="144B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006666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Meaningful metrics turn succession planning into a living system for leadership growth.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44B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dirty="0"/>
              <a:t>Thank You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3749039"/>
            <a:ext cx="3657600" cy="1371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877962" y="4090034"/>
            <a:ext cx="563388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2000">
                <a:solidFill>
                  <a:srgbClr val="E6E6E6"/>
                </a:solidFill>
              </a:defRPr>
            </a:pPr>
            <a:r>
              <a:rPr dirty="0"/>
              <a:t>For </a:t>
            </a:r>
            <a:r>
              <a:rPr lang="en-US" dirty="0"/>
              <a:t>support with your succession planning process</a:t>
            </a:r>
            <a:r>
              <a:rPr dirty="0"/>
              <a:t>, contact </a:t>
            </a:r>
            <a:r>
              <a:rPr lang="en-US" dirty="0"/>
              <a:t>Jeni@</a:t>
            </a:r>
            <a:r>
              <a:rPr dirty="0"/>
              <a:t>TalentAcceleratio</a:t>
            </a:r>
            <a:r>
              <a:rPr lang="en-US" dirty="0"/>
              <a:t>n</a:t>
            </a:r>
            <a:r>
              <a:rPr dirty="0"/>
              <a:t>Group</a:t>
            </a:r>
            <a:r>
              <a:rPr lang="en-US" dirty="0"/>
              <a:t>.com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603504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ctr">
              <a:defRPr sz="1400">
                <a:solidFill>
                  <a:srgbClr val="FFFFFF"/>
                </a:solidFill>
              </a:defRPr>
            </a:pPr>
            <a:r>
              <a:t>Empowering leaders to grow, connect, and deliver impact.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87F915-4AA2-86A2-D347-35DB0C47B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91440"/>
            <a:ext cx="3810000" cy="558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11603</TotalTime>
  <Words>971</Words>
  <Application>Microsoft Macintosh PowerPoint</Application>
  <PresentationFormat>On-screen Show (4:3)</PresentationFormat>
  <Paragraphs>104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Jeni Harnden-Koehler</cp:lastModifiedBy>
  <cp:revision>5</cp:revision>
  <dcterms:created xsi:type="dcterms:W3CDTF">2013-01-27T09:14:16Z</dcterms:created>
  <dcterms:modified xsi:type="dcterms:W3CDTF">2025-11-21T18:28:00Z</dcterms:modified>
  <cp:category/>
</cp:coreProperties>
</file>