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4"/>
  </p:notesMasterIdLst>
  <p:sldIdLst>
    <p:sldId id="256" r:id="rId2"/>
    <p:sldId id="262" r:id="rId3"/>
    <p:sldId id="257" r:id="rId4"/>
    <p:sldId id="259" r:id="rId5"/>
    <p:sldId id="266" r:id="rId6"/>
    <p:sldId id="267" r:id="rId7"/>
    <p:sldId id="263" r:id="rId8"/>
    <p:sldId id="265" r:id="rId9"/>
    <p:sldId id="268" r:id="rId10"/>
    <p:sldId id="269" r:id="rId11"/>
    <p:sldId id="260" r:id="rId12"/>
    <p:sldId id="261"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58"/>
  </p:normalViewPr>
  <p:slideViewPr>
    <p:cSldViewPr snapToGrid="0">
      <p:cViewPr varScale="1">
        <p:scale>
          <a:sx n="120" d="100"/>
          <a:sy n="120" d="100"/>
        </p:scale>
        <p:origin x="80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08CAF4-696E-6940-B57E-E56AAB790C91}" type="datetimeFigureOut">
              <a:rPr lang="en-US" smtClean="0"/>
              <a:t>6/6/25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E27571-0EC1-8143-9ABF-5AC478A74D79}" type="slidenum">
              <a:rPr lang="en-US" smtClean="0"/>
              <a:t>‹#›</a:t>
            </a:fld>
            <a:endParaRPr lang="en-US"/>
          </a:p>
        </p:txBody>
      </p:sp>
    </p:spTree>
    <p:extLst>
      <p:ext uri="{BB962C8B-B14F-4D97-AF65-F5344CB8AC3E}">
        <p14:creationId xmlns:p14="http://schemas.microsoft.com/office/powerpoint/2010/main" val="8166980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story about why drivers don’t get car sick</a:t>
            </a:r>
          </a:p>
        </p:txBody>
      </p:sp>
      <p:sp>
        <p:nvSpPr>
          <p:cNvPr id="4" name="Slide Number Placeholder 3"/>
          <p:cNvSpPr>
            <a:spLocks noGrp="1"/>
          </p:cNvSpPr>
          <p:nvPr>
            <p:ph type="sldNum" sz="quarter" idx="5"/>
          </p:nvPr>
        </p:nvSpPr>
        <p:spPr/>
        <p:txBody>
          <a:bodyPr/>
          <a:lstStyle/>
          <a:p>
            <a:fld id="{4DE27571-0EC1-8143-9ABF-5AC478A74D79}" type="slidenum">
              <a:rPr lang="en-US" smtClean="0"/>
              <a:t>6</a:t>
            </a:fld>
            <a:endParaRPr lang="en-US"/>
          </a:p>
        </p:txBody>
      </p:sp>
    </p:spTree>
    <p:extLst>
      <p:ext uri="{BB962C8B-B14F-4D97-AF65-F5344CB8AC3E}">
        <p14:creationId xmlns:p14="http://schemas.microsoft.com/office/powerpoint/2010/main" val="35936729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dirty="0">
                <a:solidFill>
                  <a:schemeClr val="tx1"/>
                </a:solidFill>
                <a:effectLst/>
                <a:latin typeface="+mn-lt"/>
                <a:ea typeface="+mn-ea"/>
                <a:cs typeface="+mn-cs"/>
              </a:rPr>
              <a:t>3️⃣ Team Share &amp; Idea Capture (10 min)</a:t>
            </a:r>
          </a:p>
          <a:p>
            <a:r>
              <a:rPr lang="en-US" sz="1200" b="0" i="0" u="none" strike="noStrike" kern="1200" dirty="0">
                <a:solidFill>
                  <a:schemeClr val="tx1"/>
                </a:solidFill>
                <a:effectLst/>
                <a:latin typeface="+mn-lt"/>
                <a:ea typeface="+mn-ea"/>
                <a:cs typeface="+mn-cs"/>
              </a:rPr>
              <a:t>Facilitator brings team back together:</a:t>
            </a:r>
          </a:p>
          <a:p>
            <a:r>
              <a:rPr lang="en-US" sz="1200" b="0" i="0" u="none" strike="noStrike" kern="1200" dirty="0">
                <a:solidFill>
                  <a:schemeClr val="tx1"/>
                </a:solidFill>
                <a:effectLst/>
                <a:latin typeface="+mn-lt"/>
                <a:ea typeface="+mn-ea"/>
                <a:cs typeface="+mn-cs"/>
              </a:rPr>
              <a:t>Ask groups to share </a:t>
            </a:r>
            <a:r>
              <a:rPr lang="en-US" sz="1200" b="1" i="0" u="none" strike="noStrike" kern="1200" dirty="0">
                <a:solidFill>
                  <a:schemeClr val="tx1"/>
                </a:solidFill>
                <a:effectLst/>
                <a:latin typeface="+mn-lt"/>
                <a:ea typeface="+mn-ea"/>
                <a:cs typeface="+mn-cs"/>
              </a:rPr>
              <a:t>one insight</a:t>
            </a:r>
            <a:r>
              <a:rPr lang="en-US" sz="1200" b="0" i="0" u="none" strike="noStrike" kern="1200" dirty="0">
                <a:solidFill>
                  <a:schemeClr val="tx1"/>
                </a:solidFill>
                <a:effectLst/>
                <a:latin typeface="+mn-lt"/>
                <a:ea typeface="+mn-ea"/>
                <a:cs typeface="+mn-cs"/>
              </a:rPr>
              <a:t> + </a:t>
            </a:r>
            <a:r>
              <a:rPr lang="en-US" sz="1200" b="1" i="0" u="none" strike="noStrike" kern="1200" dirty="0">
                <a:solidFill>
                  <a:schemeClr val="tx1"/>
                </a:solidFill>
                <a:effectLst/>
                <a:latin typeface="+mn-lt"/>
                <a:ea typeface="+mn-ea"/>
                <a:cs typeface="+mn-cs"/>
              </a:rPr>
              <a:t>one suggestion</a:t>
            </a:r>
            <a:r>
              <a:rPr lang="en-US" sz="1200" b="0" i="0" u="none" strike="noStrike" kern="1200" dirty="0">
                <a:solidFill>
                  <a:schemeClr val="tx1"/>
                </a:solidFill>
                <a:effectLst/>
                <a:latin typeface="+mn-lt"/>
                <a:ea typeface="+mn-ea"/>
                <a:cs typeface="+mn-cs"/>
              </a:rPr>
              <a:t> (keep it moving fast).</a:t>
            </a:r>
          </a:p>
          <a:p>
            <a:r>
              <a:rPr lang="en-US" sz="1200" b="0" i="0" u="none" strike="noStrike" kern="1200" dirty="0">
                <a:solidFill>
                  <a:schemeClr val="tx1"/>
                </a:solidFill>
                <a:effectLst/>
                <a:latin typeface="+mn-lt"/>
                <a:ea typeface="+mn-ea"/>
                <a:cs typeface="+mn-cs"/>
              </a:rPr>
              <a:t>Capture on flipchart or virtual board under 5 headings:</a:t>
            </a:r>
          </a:p>
          <a:p>
            <a:r>
              <a:rPr lang="en-US" sz="1200" b="0" i="0" u="none" strike="noStrike" kern="1200" dirty="0">
                <a:solidFill>
                  <a:schemeClr val="tx1"/>
                </a:solidFill>
                <a:effectLst/>
                <a:latin typeface="+mn-lt"/>
                <a:ea typeface="+mn-ea"/>
                <a:cs typeface="+mn-cs"/>
              </a:rPr>
              <a:t>| Status | Certainty | Autonomy | Relatedness | Fairness |</a:t>
            </a:r>
          </a:p>
          <a:p>
            <a:endParaRPr lang="en-US" dirty="0"/>
          </a:p>
        </p:txBody>
      </p:sp>
      <p:sp>
        <p:nvSpPr>
          <p:cNvPr id="4" name="Slide Number Placeholder 3"/>
          <p:cNvSpPr>
            <a:spLocks noGrp="1"/>
          </p:cNvSpPr>
          <p:nvPr>
            <p:ph type="sldNum" sz="quarter" idx="5"/>
          </p:nvPr>
        </p:nvSpPr>
        <p:spPr/>
        <p:txBody>
          <a:bodyPr/>
          <a:lstStyle/>
          <a:p>
            <a:fld id="{4DE27571-0EC1-8143-9ABF-5AC478A74D79}" type="slidenum">
              <a:rPr lang="en-US" smtClean="0"/>
              <a:t>10</a:t>
            </a:fld>
            <a:endParaRPr lang="en-US"/>
          </a:p>
        </p:txBody>
      </p:sp>
    </p:spTree>
    <p:extLst>
      <p:ext uri="{BB962C8B-B14F-4D97-AF65-F5344CB8AC3E}">
        <p14:creationId xmlns:p14="http://schemas.microsoft.com/office/powerpoint/2010/main" val="4573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2611808" y="3428998"/>
            <a:ext cx="5518066" cy="2268559"/>
          </a:xfrm>
        </p:spPr>
        <p:txBody>
          <a:bodyPr anchor="t">
            <a:normAutofit/>
          </a:bodyPr>
          <a:lstStyle>
            <a:lvl1pPr algn="r">
              <a:defRPr sz="6000"/>
            </a:lvl1pPr>
          </a:lstStyle>
          <a:p>
            <a:r>
              <a:rPr lang="en-US"/>
              <a:t>Click to edit Master title style</a:t>
            </a:r>
            <a:endParaRPr lang="en-US" dirty="0"/>
          </a:p>
        </p:txBody>
      </p:sp>
      <p:sp>
        <p:nvSpPr>
          <p:cNvPr id="3" name="Subtitle 2"/>
          <p:cNvSpPr>
            <a:spLocks noGrp="1"/>
          </p:cNvSpPr>
          <p:nvPr>
            <p:ph type="subTitle" idx="1"/>
          </p:nvPr>
        </p:nvSpPr>
        <p:spPr>
          <a:xfrm>
            <a:off x="2772274" y="2268786"/>
            <a:ext cx="5357600" cy="1160213"/>
          </a:xfrm>
        </p:spPr>
        <p:txBody>
          <a:bodyPr tIns="0" anchor="b">
            <a:normAutofit/>
          </a:bodyPr>
          <a:lstStyle>
            <a:lvl1pPr marL="0" indent="0" algn="r">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AB3A824-1A51-4B26-AD58-A6D8E14F6C04}" type="datetimeFigureOut">
              <a:rPr lang="en-US" dirty="0"/>
              <a:t>6/6/25</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rIns="45720"/>
          <a:lstStyle/>
          <a:p>
            <a:fld id="{6D22F896-40B5-4ADD-8801-0D06FADFA095}" type="slidenum">
              <a:rPr lang="en-US" dirty="0"/>
              <a:t>‹#›</a:t>
            </a:fld>
            <a:endParaRPr lang="en-US" dirty="0"/>
          </a:p>
        </p:txBody>
      </p:sp>
      <p:sp>
        <p:nvSpPr>
          <p:cNvPr id="13" name="TextBox 12"/>
          <p:cNvSpPr txBox="1"/>
          <p:nvPr/>
        </p:nvSpPr>
        <p:spPr>
          <a:xfrm>
            <a:off x="2191282" y="3262852"/>
            <a:ext cx="415636" cy="461665"/>
          </a:xfrm>
          <a:prstGeom prst="rect">
            <a:avLst/>
          </a:prstGeom>
          <a:noFill/>
        </p:spPr>
        <p:txBody>
          <a:bodyPr wrap="square" rtlCol="0">
            <a:spAutoFit/>
          </a:bodyPr>
          <a:lstStyle/>
          <a:p>
            <a:pPr algn="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4" name="Rectangle 1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a:off x="2194236"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11808" y="808056"/>
            <a:ext cx="7954091" cy="1077229"/>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857E33E-8B18-4087-B112-809917729534}" type="datetimeFigureOut">
              <a:rPr lang="en-US" dirty="0"/>
              <a:t>6/6/25</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5" name="Rectangle 1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rot="5400000">
            <a:off x="10337141" y="416061"/>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Vertical Title 1"/>
          <p:cNvSpPr>
            <a:spLocks noGrp="1"/>
          </p:cNvSpPr>
          <p:nvPr>
            <p:ph type="title" orient="vert"/>
          </p:nvPr>
        </p:nvSpPr>
        <p:spPr>
          <a:xfrm>
            <a:off x="9239380" y="805818"/>
            <a:ext cx="1326519" cy="5244126"/>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2608751" y="970410"/>
            <a:ext cx="6466903" cy="50795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FFE419-2371-464F-8239-3959401C3561}" type="datetimeFigureOut">
              <a:rPr lang="en-US" dirty="0"/>
              <a:t>6/6/25</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9" name="Rectangle 2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D162C4-EDD9-4389-A98B-B87ECEA2A816}" type="datetimeFigureOut">
              <a:rPr lang="en-US" dirty="0"/>
              <a:t>6/6/25</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
        <p:nvSpPr>
          <p:cNvPr id="7" name="TextBox 6"/>
          <p:cNvSpPr txBox="1"/>
          <p:nvPr/>
        </p:nvSpPr>
        <p:spPr>
          <a:xfrm>
            <a:off x="2194943"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4" name="Rectangle 2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Box 10"/>
          <p:cNvSpPr txBox="1"/>
          <p:nvPr/>
        </p:nvSpPr>
        <p:spPr>
          <a:xfrm>
            <a:off x="2191843" y="296258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3147254"/>
            <a:ext cx="7956560" cy="1424746"/>
          </a:xfrm>
        </p:spPr>
        <p:txBody>
          <a:bodyPr anchor="t">
            <a:normAutofit/>
          </a:bodyPr>
          <a:lstStyle>
            <a:lvl1pPr algn="r">
              <a:defRPr sz="3200"/>
            </a:lvl1pPr>
          </a:lstStyle>
          <a:p>
            <a:r>
              <a:rPr lang="en-US"/>
              <a:t>Click to edit Master title style</a:t>
            </a:r>
            <a:endParaRPr lang="en-US" dirty="0"/>
          </a:p>
        </p:txBody>
      </p:sp>
      <p:sp>
        <p:nvSpPr>
          <p:cNvPr id="3" name="Text Placeholder 2"/>
          <p:cNvSpPr>
            <a:spLocks noGrp="1"/>
          </p:cNvSpPr>
          <p:nvPr>
            <p:ph type="body" idx="1"/>
          </p:nvPr>
        </p:nvSpPr>
        <p:spPr>
          <a:xfrm>
            <a:off x="2773968" y="2268786"/>
            <a:ext cx="7791931" cy="878468"/>
          </a:xfrm>
        </p:spPr>
        <p:txBody>
          <a:bodyPr tIns="0" anchor="b">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5059C3-6A89-4494-99FF-5A4D6FFD50EB}" type="datetimeFigureOut">
              <a:rPr lang="en-US" dirty="0"/>
              <a:t>6/6/25</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6" name="Rectangle 25"/>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609873" y="805817"/>
            <a:ext cx="7950984" cy="10817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2605374" y="2052116"/>
            <a:ext cx="3891960" cy="39978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66636" y="2052114"/>
            <a:ext cx="3894222" cy="39978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A954B2F-12DE-47F5-8894-472B206D2E1E}" type="datetimeFigureOut">
              <a:rPr lang="en-US" dirty="0"/>
              <a:t>6/6/25</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0" name="TextBox 9"/>
          <p:cNvSpPr txBox="1"/>
          <p:nvPr/>
        </p:nvSpPr>
        <p:spPr>
          <a:xfrm>
            <a:off x="2196172" y="641223"/>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0" name="Rectangle 19"/>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TextBox 11"/>
          <p:cNvSpPr txBox="1"/>
          <p:nvPr/>
        </p:nvSpPr>
        <p:spPr>
          <a:xfrm>
            <a:off x="2193650" y="636424"/>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805818"/>
            <a:ext cx="7956560" cy="1078348"/>
          </a:xfrm>
        </p:spPr>
        <p:txBody>
          <a:bodyPr/>
          <a:lstStyle/>
          <a:p>
            <a:r>
              <a:rPr lang="en-US"/>
              <a:t>Click to edit Master title style</a:t>
            </a:r>
            <a:endParaRPr lang="en-US" dirty="0"/>
          </a:p>
        </p:txBody>
      </p:sp>
      <p:sp>
        <p:nvSpPr>
          <p:cNvPr id="3" name="Text Placeholder 2"/>
          <p:cNvSpPr>
            <a:spLocks noGrp="1"/>
          </p:cNvSpPr>
          <p:nvPr>
            <p:ph type="body" idx="1"/>
          </p:nvPr>
        </p:nvSpPr>
        <p:spPr>
          <a:xfrm>
            <a:off x="2609285" y="2052115"/>
            <a:ext cx="3896467"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609285" y="2851331"/>
            <a:ext cx="3893623" cy="30714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66634" y="2052115"/>
            <a:ext cx="3899798"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66635" y="2851331"/>
            <a:ext cx="3899798" cy="30714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F30E46F-7819-4ACF-B48B-48222C2ACC88}" type="datetimeFigureOut">
              <a:rPr lang="en-US" dirty="0"/>
              <a:t>6/6/25</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 name="Rectangle 12"/>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FAF3416-4057-4DAA-829D-4CA07428D088}" type="datetimeFigureOut">
              <a:rPr lang="en-US" dirty="0"/>
              <a:t>6/6/25</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
        <p:nvSpPr>
          <p:cNvPr id="8" name="TextBox 7"/>
          <p:cNvSpPr txBox="1"/>
          <p:nvPr/>
        </p:nvSpPr>
        <p:spPr>
          <a:xfrm>
            <a:off x="2196172" y="64122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2" name="Rectangle 11"/>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921D9284-D300-4297-87F7-E791DCC15DB1}" type="datetimeFigureOut">
              <a:rPr lang="en-US" dirty="0"/>
              <a:t>6/6/25</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5" name="Rectangle 2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TextBox 9"/>
          <p:cNvSpPr txBox="1"/>
          <p:nvPr/>
        </p:nvSpPr>
        <p:spPr>
          <a:xfrm>
            <a:off x="1554154"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0323" y="1282451"/>
            <a:ext cx="2664361" cy="1903241"/>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120154" y="805818"/>
            <a:ext cx="5446278" cy="52441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70322" y="3186154"/>
            <a:ext cx="2664361" cy="2386397"/>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7D525BB-DA17-4BA0-B3C8-3AC3ABC827E6}" type="datetimeFigureOut">
              <a:rPr lang="en-US" dirty="0"/>
              <a:t>6/6/25</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9" name="Rectangle 1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6747062" y="3229"/>
            <a:ext cx="4629734" cy="6858000"/>
          </a:xfr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0" name="TextBox 9"/>
          <p:cNvSpPr txBox="1"/>
          <p:nvPr/>
        </p:nvSpPr>
        <p:spPr>
          <a:xfrm>
            <a:off x="1554686"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1241" y="1282452"/>
            <a:ext cx="3970986" cy="1900473"/>
          </a:xfrm>
        </p:spPr>
        <p:txBody>
          <a:bodyPr anchor="b">
            <a:normAutofit/>
          </a:bodyP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970322" y="3182928"/>
            <a:ext cx="3971874" cy="2386394"/>
          </a:xfrm>
        </p:spPr>
        <p:txBody>
          <a:bodyPr>
            <a:normAutofit/>
          </a:bodyPr>
          <a:lstStyle>
            <a:lvl1pPr marL="0" indent="0" algn="l">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16C4C9A-3960-41CF-A4E9-2A8FB932454B}" type="datetimeFigureOut">
              <a:rPr lang="en-US" dirty="0"/>
              <a:t>6/6/25</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8" name="Picture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5" name="Picture 1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8" name="Rectangle 7"/>
          <p:cNvSpPr/>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611808" y="808056"/>
            <a:ext cx="7958331" cy="1077229"/>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773599" y="2052116"/>
            <a:ext cx="7796540" cy="3997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810065" y="5270604"/>
            <a:ext cx="2662729" cy="182880"/>
          </a:xfrm>
          <a:prstGeom prst="rect">
            <a:avLst/>
          </a:prstGeom>
        </p:spPr>
        <p:txBody>
          <a:bodyPr vert="horz" lIns="91440" tIns="18288" rIns="91440" bIns="45720" rtlCol="0" anchor="t"/>
          <a:lstStyle>
            <a:lvl1pPr algn="r">
              <a:defRPr sz="800">
                <a:solidFill>
                  <a:schemeClr val="tx1">
                    <a:tint val="75000"/>
                  </a:schemeClr>
                </a:solidFill>
                <a:latin typeface="+mn-lt"/>
              </a:defRPr>
            </a:lvl1pPr>
          </a:lstStyle>
          <a:p>
            <a:fld id="{3CBC1C18-307B-4F68-A007-B5B542270E8D}" type="datetimeFigureOut">
              <a:rPr lang="en-US" dirty="0"/>
              <a:t>6/6/25</a:t>
            </a:fld>
            <a:endParaRPr lang="en-US" dirty="0"/>
          </a:p>
        </p:txBody>
      </p:sp>
      <p:sp>
        <p:nvSpPr>
          <p:cNvPr id="5" name="Footer Placeholder 4"/>
          <p:cNvSpPr>
            <a:spLocks noGrp="1"/>
          </p:cNvSpPr>
          <p:nvPr>
            <p:ph type="ftr" sz="quarter" idx="3"/>
          </p:nvPr>
        </p:nvSpPr>
        <p:spPr>
          <a:xfrm rot="5400000">
            <a:off x="-2237130" y="3661144"/>
            <a:ext cx="5885352" cy="179176"/>
          </a:xfrm>
          <a:prstGeom prst="rect">
            <a:avLst/>
          </a:prstGeom>
        </p:spPr>
        <p:txBody>
          <a:bodyPr vert="horz" lIns="91440" tIns="45720" rIns="91440" bIns="18288" rtlCol="0" anchor="b"/>
          <a:lstStyle>
            <a:lvl1pPr algn="r">
              <a:defRPr sz="800">
                <a:solidFill>
                  <a:schemeClr val="tx1">
                    <a:tint val="75000"/>
                  </a:schemeClr>
                </a:solidFill>
              </a:defRPr>
            </a:lvl1pPr>
          </a:lstStyle>
          <a:p>
            <a:r>
              <a:rPr lang="en-US" dirty="0"/>
              <a:t>
              </a:t>
            </a:r>
          </a:p>
        </p:txBody>
      </p:sp>
      <p:sp>
        <p:nvSpPr>
          <p:cNvPr id="6" name="Slide Number Placeholder 5"/>
          <p:cNvSpPr>
            <a:spLocks noGrp="1"/>
          </p:cNvSpPr>
          <p:nvPr>
            <p:ph type="sldNum" sz="quarter" idx="4"/>
          </p:nvPr>
        </p:nvSpPr>
        <p:spPr>
          <a:xfrm>
            <a:off x="158407" y="164592"/>
            <a:ext cx="636727" cy="322851"/>
          </a:xfrm>
          <a:prstGeom prst="rect">
            <a:avLst/>
          </a:prstGeom>
        </p:spPr>
        <p:txBody>
          <a:bodyPr vert="horz" lIns="91440" tIns="45720" rIns="45720" bIns="45720" rtlCol="0" anchor="ctr"/>
          <a:lstStyle>
            <a:lvl1pPr algn="r">
              <a:defRPr sz="1800">
                <a:solidFill>
                  <a:schemeClr val="tx1">
                    <a:tint val="75000"/>
                  </a:schemeClr>
                </a:solidFill>
              </a:defRPr>
            </a:lvl1pPr>
          </a:lstStyle>
          <a:p>
            <a:fld id="{6D22F896-40B5-4ADD-8801-0D06FADFA095}" type="slidenum">
              <a:rPr lang="en-US" dirty="0"/>
              <a:pPr/>
              <a:t>‹#›</a:t>
            </a:fld>
            <a:endParaRPr lang="en-US" dirty="0"/>
          </a:p>
        </p:txBody>
      </p:sp>
      <p:sp>
        <p:nvSpPr>
          <p:cNvPr id="57" name="Rectangle 56"/>
          <p:cNvSpPr/>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r" defTabSz="914400" rtl="0" eaLnBrk="1" latinLnBrk="0" hangingPunct="1">
        <a:lnSpc>
          <a:spcPct val="90000"/>
        </a:lnSpc>
        <a:spcBef>
          <a:spcPct val="0"/>
        </a:spcBef>
        <a:buNone/>
        <a:defRPr sz="3400" b="0" i="0" kern="1200" cap="none">
          <a:solidFill>
            <a:schemeClr val="tx1"/>
          </a:solidFill>
          <a:effectLst/>
          <a:latin typeface="+mj-lt"/>
          <a:ea typeface="+mj-ea"/>
          <a:cs typeface="+mj-cs"/>
        </a:defRPr>
      </a:lvl1pPr>
    </p:titleStyle>
    <p:body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4.xml"/><Relationship Id="rId5" Type="http://schemas.openxmlformats.org/officeDocument/2006/relationships/image" Target="../media/image6.jp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4.xml"/><Relationship Id="rId5" Type="http://schemas.openxmlformats.org/officeDocument/2006/relationships/image" Target="../media/image7.jp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8.jpeg"/><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4.xml"/><Relationship Id="rId5" Type="http://schemas.openxmlformats.org/officeDocument/2006/relationships/image" Target="../media/image9.jp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00D51-627B-C151-018F-CD8576D85849}"/>
              </a:ext>
            </a:extLst>
          </p:cNvPr>
          <p:cNvSpPr>
            <a:spLocks noGrp="1"/>
          </p:cNvSpPr>
          <p:nvPr>
            <p:ph type="ctrTitle"/>
          </p:nvPr>
        </p:nvSpPr>
        <p:spPr>
          <a:xfrm>
            <a:off x="2211859" y="3428998"/>
            <a:ext cx="5918015" cy="2268559"/>
          </a:xfrm>
        </p:spPr>
        <p:txBody>
          <a:bodyPr>
            <a:normAutofit/>
          </a:bodyPr>
          <a:lstStyle/>
          <a:p>
            <a:r>
              <a:rPr lang="en-US" dirty="0"/>
              <a:t>SCARF MODEL</a:t>
            </a:r>
            <a:br>
              <a:rPr lang="en-US" dirty="0"/>
            </a:br>
            <a:r>
              <a:rPr lang="en-US" sz="2700" dirty="0"/>
              <a:t>The Impact of Perceived Threat</a:t>
            </a:r>
          </a:p>
        </p:txBody>
      </p:sp>
      <p:sp>
        <p:nvSpPr>
          <p:cNvPr id="3" name="Subtitle 2">
            <a:extLst>
              <a:ext uri="{FF2B5EF4-FFF2-40B4-BE49-F238E27FC236}">
                <a16:creationId xmlns:a16="http://schemas.microsoft.com/office/drawing/2014/main" id="{A6CE27CB-2D12-0315-8201-2CC4EA68B830}"/>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106356FE-634D-1125-0DDA-AAD9964BFE65}"/>
              </a:ext>
            </a:extLst>
          </p:cNvPr>
          <p:cNvPicPr>
            <a:picLocks noChangeAspect="1"/>
          </p:cNvPicPr>
          <p:nvPr/>
        </p:nvPicPr>
        <p:blipFill>
          <a:blip r:embed="rId2"/>
          <a:stretch>
            <a:fillRect/>
          </a:stretch>
        </p:blipFill>
        <p:spPr>
          <a:xfrm>
            <a:off x="1061035" y="157400"/>
            <a:ext cx="3101545" cy="454893"/>
          </a:xfrm>
          <a:prstGeom prst="rect">
            <a:avLst/>
          </a:prstGeom>
        </p:spPr>
      </p:pic>
    </p:spTree>
    <p:extLst>
      <p:ext uri="{BB962C8B-B14F-4D97-AF65-F5344CB8AC3E}">
        <p14:creationId xmlns:p14="http://schemas.microsoft.com/office/powerpoint/2010/main" val="6743674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38551-F38D-EDD4-7FE9-CECF1C66FE1A}"/>
              </a:ext>
            </a:extLst>
          </p:cNvPr>
          <p:cNvSpPr>
            <a:spLocks noGrp="1"/>
          </p:cNvSpPr>
          <p:nvPr>
            <p:ph type="title"/>
          </p:nvPr>
        </p:nvSpPr>
        <p:spPr/>
        <p:txBody>
          <a:bodyPr/>
          <a:lstStyle/>
          <a:p>
            <a:r>
              <a:rPr lang="en-US" dirty="0"/>
              <a:t>Team Exercise – Part 2</a:t>
            </a:r>
          </a:p>
        </p:txBody>
      </p:sp>
      <p:sp>
        <p:nvSpPr>
          <p:cNvPr id="3" name="Content Placeholder 2">
            <a:extLst>
              <a:ext uri="{FF2B5EF4-FFF2-40B4-BE49-F238E27FC236}">
                <a16:creationId xmlns:a16="http://schemas.microsoft.com/office/drawing/2014/main" id="{DA77FD26-EECE-CC18-449C-92EF2CFD4F21}"/>
              </a:ext>
            </a:extLst>
          </p:cNvPr>
          <p:cNvSpPr>
            <a:spLocks noGrp="1"/>
          </p:cNvSpPr>
          <p:nvPr>
            <p:ph idx="1"/>
          </p:nvPr>
        </p:nvSpPr>
        <p:spPr/>
        <p:txBody>
          <a:bodyPr/>
          <a:lstStyle/>
          <a:p>
            <a:r>
              <a:rPr lang="en-US" dirty="0"/>
              <a:t>Read out – Each group shares 1-2 insights and suggestions for the team (avoid duplicating) (15 min)</a:t>
            </a:r>
          </a:p>
          <a:p>
            <a:r>
              <a:rPr lang="en-US" dirty="0"/>
              <a:t>Close &amp; Commit (5 min) </a:t>
            </a:r>
          </a:p>
          <a:p>
            <a:pPr marL="0" indent="0">
              <a:buNone/>
            </a:pPr>
            <a:r>
              <a:rPr lang="en-US" dirty="0"/>
              <a:t>✅ What is one thing YOU can personally do this week to contribute to team psychological safety?</a:t>
            </a:r>
          </a:p>
          <a:p>
            <a:r>
              <a:rPr lang="en-US" dirty="0"/>
              <a:t>Everyone shares 1 action aloud (round-robin or popcorn)</a:t>
            </a:r>
          </a:p>
          <a:p>
            <a:endParaRPr lang="en-US" dirty="0"/>
          </a:p>
        </p:txBody>
      </p:sp>
    </p:spTree>
    <p:extLst>
      <p:ext uri="{BB962C8B-B14F-4D97-AF65-F5344CB8AC3E}">
        <p14:creationId xmlns:p14="http://schemas.microsoft.com/office/powerpoint/2010/main" val="26340513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51B79-5E77-567C-42E5-5CDD88D91C22}"/>
              </a:ext>
            </a:extLst>
          </p:cNvPr>
          <p:cNvSpPr>
            <a:spLocks noGrp="1"/>
          </p:cNvSpPr>
          <p:nvPr>
            <p:ph type="title"/>
          </p:nvPr>
        </p:nvSpPr>
        <p:spPr/>
        <p:txBody>
          <a:bodyPr/>
          <a:lstStyle/>
          <a:p>
            <a:r>
              <a:rPr lang="en-US" dirty="0"/>
              <a:t>Personal Reflection</a:t>
            </a:r>
          </a:p>
        </p:txBody>
      </p:sp>
      <p:sp>
        <p:nvSpPr>
          <p:cNvPr id="3" name="Content Placeholder 2">
            <a:extLst>
              <a:ext uri="{FF2B5EF4-FFF2-40B4-BE49-F238E27FC236}">
                <a16:creationId xmlns:a16="http://schemas.microsoft.com/office/drawing/2014/main" id="{522DEF60-AF85-BBF8-A029-6408143850AF}"/>
              </a:ext>
            </a:extLst>
          </p:cNvPr>
          <p:cNvSpPr>
            <a:spLocks noGrp="1"/>
          </p:cNvSpPr>
          <p:nvPr>
            <p:ph idx="1"/>
          </p:nvPr>
        </p:nvSpPr>
        <p:spPr>
          <a:xfrm>
            <a:off x="2773599" y="1626781"/>
            <a:ext cx="7796540" cy="4572000"/>
          </a:xfrm>
        </p:spPr>
        <p:txBody>
          <a:bodyPr>
            <a:normAutofit fontScale="47500" lnSpcReduction="20000"/>
          </a:bodyPr>
          <a:lstStyle/>
          <a:p>
            <a:pPr marL="0" indent="0">
              <a:buNone/>
            </a:pPr>
            <a:r>
              <a:rPr lang="en-US" sz="2800" b="1" dirty="0"/>
              <a:t>Step 1: Self</a:t>
            </a:r>
            <a:endParaRPr lang="en-US" sz="2800" dirty="0"/>
          </a:p>
          <a:p>
            <a:r>
              <a:rPr lang="en-US" sz="2800" dirty="0"/>
              <a:t>Which SCARF domain(s) are most important to me?</a:t>
            </a:r>
          </a:p>
          <a:p>
            <a:r>
              <a:rPr lang="en-US" sz="2800" dirty="0"/>
              <a:t>When do I feel most "threatened" in my work? What domain is likely triggered?</a:t>
            </a:r>
          </a:p>
          <a:p>
            <a:r>
              <a:rPr lang="en-US" sz="2800" dirty="0"/>
              <a:t>When do I feel most "rewarded"? What domain is likely supported?</a:t>
            </a:r>
          </a:p>
          <a:p>
            <a:pPr marL="0" indent="0">
              <a:buNone/>
            </a:pPr>
            <a:r>
              <a:rPr lang="en-US" sz="2800" b="1" dirty="0"/>
              <a:t>Step 2: Team</a:t>
            </a:r>
            <a:endParaRPr lang="en-US" sz="2800" dirty="0"/>
          </a:p>
          <a:p>
            <a:r>
              <a:rPr lang="en-US" sz="2800" dirty="0"/>
              <a:t>Which SCARF domains might be most important to each team member?</a:t>
            </a:r>
          </a:p>
          <a:p>
            <a:r>
              <a:rPr lang="en-US" sz="2800" dirty="0"/>
              <a:t>How might recent changes or events be impacting each domain for the team?</a:t>
            </a:r>
          </a:p>
          <a:p>
            <a:pPr marL="0" indent="0">
              <a:buNone/>
            </a:pPr>
            <a:r>
              <a:rPr lang="en-US" sz="2800" b="1" dirty="0"/>
              <a:t>Step 3: Action Planning</a:t>
            </a:r>
            <a:endParaRPr lang="en-US" sz="2800" dirty="0"/>
          </a:p>
          <a:p>
            <a:r>
              <a:rPr lang="en-US" sz="2800" dirty="0"/>
              <a:t>What actions can I take to reduce threats in each SCARF domain for my team?</a:t>
            </a:r>
          </a:p>
          <a:p>
            <a:r>
              <a:rPr lang="en-US" sz="2800" dirty="0"/>
              <a:t>What actions can I take to increase rewards in each domain?</a:t>
            </a:r>
          </a:p>
          <a:p>
            <a:r>
              <a:rPr lang="en-US" sz="2800" dirty="0"/>
              <a:t>How will I know if my actions are having the desired impact?</a:t>
            </a:r>
          </a:p>
          <a:p>
            <a:endParaRPr lang="en-US" dirty="0"/>
          </a:p>
        </p:txBody>
      </p:sp>
    </p:spTree>
    <p:extLst>
      <p:ext uri="{BB962C8B-B14F-4D97-AF65-F5344CB8AC3E}">
        <p14:creationId xmlns:p14="http://schemas.microsoft.com/office/powerpoint/2010/main" val="7033558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E489C-535C-F8B1-20D8-2A42B0000073}"/>
              </a:ext>
            </a:extLst>
          </p:cNvPr>
          <p:cNvSpPr>
            <a:spLocks noGrp="1"/>
          </p:cNvSpPr>
          <p:nvPr>
            <p:ph type="title"/>
          </p:nvPr>
        </p:nvSpPr>
        <p:spPr/>
        <p:txBody>
          <a:bodyPr/>
          <a:lstStyle/>
          <a:p>
            <a:r>
              <a:rPr lang="en-US" dirty="0"/>
              <a:t>Final Thoughts</a:t>
            </a:r>
          </a:p>
        </p:txBody>
      </p:sp>
      <p:sp>
        <p:nvSpPr>
          <p:cNvPr id="3" name="Content Placeholder 2">
            <a:extLst>
              <a:ext uri="{FF2B5EF4-FFF2-40B4-BE49-F238E27FC236}">
                <a16:creationId xmlns:a16="http://schemas.microsoft.com/office/drawing/2014/main" id="{C3A3A9B3-DE2C-E10C-6759-DA9D8393398D}"/>
              </a:ext>
            </a:extLst>
          </p:cNvPr>
          <p:cNvSpPr>
            <a:spLocks noGrp="1"/>
          </p:cNvSpPr>
          <p:nvPr>
            <p:ph idx="1"/>
          </p:nvPr>
        </p:nvSpPr>
        <p:spPr/>
        <p:txBody>
          <a:bodyPr/>
          <a:lstStyle/>
          <a:p>
            <a:r>
              <a:rPr lang="en-US" dirty="0"/>
              <a:t>Using the SCARF model helps leaders and coaches foster environments where people feel safe, valued, and motivated. By intentionally supporting the five domains, we can enhance engagement, collaboration, and performance across our organizations.</a:t>
            </a:r>
          </a:p>
          <a:p>
            <a:endParaRPr lang="en-US" dirty="0"/>
          </a:p>
        </p:txBody>
      </p:sp>
    </p:spTree>
    <p:extLst>
      <p:ext uri="{BB962C8B-B14F-4D97-AF65-F5344CB8AC3E}">
        <p14:creationId xmlns:p14="http://schemas.microsoft.com/office/powerpoint/2010/main" val="7154359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0C8693A-B687-4F5E-B86B-B4F11D5234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D51084F9-D042-49BE-9E1A-43E583B98FC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4" name="Picture 13">
            <a:extLst>
              <a:ext uri="{FF2B5EF4-FFF2-40B4-BE49-F238E27FC236}">
                <a16:creationId xmlns:a16="http://schemas.microsoft.com/office/drawing/2014/main" id="{EE65CA45-264D-4FD3-9249-3CB04EC97E8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6" name="Rectangle 15">
            <a:extLst>
              <a:ext uri="{FF2B5EF4-FFF2-40B4-BE49-F238E27FC236}">
                <a16:creationId xmlns:a16="http://schemas.microsoft.com/office/drawing/2014/main" id="{E7B58214-716F-43B8-8272-85CE2B9AB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A5C070E-7DB1-4147-B6A8-D14B9C40E1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31070C9-36CD-4B65-8159-324995821F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1037800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6F5292-4C89-DCBB-3E64-C67EEB820497}"/>
              </a:ext>
            </a:extLst>
          </p:cNvPr>
          <p:cNvSpPr>
            <a:spLocks noGrp="1"/>
          </p:cNvSpPr>
          <p:nvPr>
            <p:ph type="title"/>
          </p:nvPr>
        </p:nvSpPr>
        <p:spPr>
          <a:xfrm>
            <a:off x="1969803" y="808056"/>
            <a:ext cx="8608037" cy="1077229"/>
          </a:xfrm>
        </p:spPr>
        <p:txBody>
          <a:bodyPr>
            <a:normAutofit/>
          </a:bodyPr>
          <a:lstStyle/>
          <a:p>
            <a:pPr algn="l"/>
            <a:r>
              <a:rPr lang="en-US" dirty="0"/>
              <a:t>Understanding Human Responses to Perceived Threat</a:t>
            </a:r>
            <a:endParaRPr lang="en-US"/>
          </a:p>
        </p:txBody>
      </p:sp>
      <p:sp>
        <p:nvSpPr>
          <p:cNvPr id="3" name="Content Placeholder 2">
            <a:extLst>
              <a:ext uri="{FF2B5EF4-FFF2-40B4-BE49-F238E27FC236}">
                <a16:creationId xmlns:a16="http://schemas.microsoft.com/office/drawing/2014/main" id="{BD57CD06-078E-35A9-EE45-C9823DE42EF5}"/>
              </a:ext>
            </a:extLst>
          </p:cNvPr>
          <p:cNvSpPr>
            <a:spLocks noGrp="1"/>
          </p:cNvSpPr>
          <p:nvPr>
            <p:ph idx="1"/>
          </p:nvPr>
        </p:nvSpPr>
        <p:spPr>
          <a:xfrm>
            <a:off x="1975805" y="2052116"/>
            <a:ext cx="3201676" cy="3997828"/>
          </a:xfrm>
        </p:spPr>
        <p:txBody>
          <a:bodyPr>
            <a:normAutofit/>
          </a:bodyPr>
          <a:lstStyle/>
          <a:p>
            <a:r>
              <a:rPr lang="en-US" sz="1600" dirty="0"/>
              <a:t>Social interactions perceived as threats or rewards</a:t>
            </a:r>
          </a:p>
          <a:p>
            <a:r>
              <a:rPr lang="en-US" sz="1600" dirty="0"/>
              <a:t>Our brain reacts to social threats similarly to physical threats</a:t>
            </a:r>
          </a:p>
          <a:p>
            <a:r>
              <a:rPr lang="en-US" sz="1600" dirty="0"/>
              <a:t>Perceived Threat - Decrease trust, engagement, innovation and belonging</a:t>
            </a:r>
          </a:p>
          <a:p>
            <a:r>
              <a:rPr lang="en-US" sz="1600" dirty="0"/>
              <a:t>Perceived Reward = Increased collaboration, engagement and innovation</a:t>
            </a:r>
          </a:p>
        </p:txBody>
      </p:sp>
      <p:pic>
        <p:nvPicPr>
          <p:cNvPr id="5" name="Picture 4" descr="Red Triangles">
            <a:extLst>
              <a:ext uri="{FF2B5EF4-FFF2-40B4-BE49-F238E27FC236}">
                <a16:creationId xmlns:a16="http://schemas.microsoft.com/office/drawing/2014/main" id="{DEFCBD67-3AA7-B0DF-C8A8-E23CD3D9A332}"/>
              </a:ext>
            </a:extLst>
          </p:cNvPr>
          <p:cNvPicPr>
            <a:picLocks noChangeAspect="1"/>
          </p:cNvPicPr>
          <p:nvPr/>
        </p:nvPicPr>
        <p:blipFill>
          <a:blip r:embed="rId5"/>
          <a:srcRect l="1189" r="601" b="-1"/>
          <a:stretch>
            <a:fillRect/>
          </a:stretch>
        </p:blipFill>
        <p:spPr>
          <a:xfrm>
            <a:off x="5432992" y="2348779"/>
            <a:ext cx="4818974" cy="3373468"/>
          </a:xfrm>
          <a:prstGeom prst="rect">
            <a:avLst/>
          </a:prstGeom>
          <a:ln>
            <a:gradFill flip="none" rotWithShape="1">
              <a:gsLst>
                <a:gs pos="86000">
                  <a:schemeClr val="accent6">
                    <a:lumMod val="67000"/>
                  </a:schemeClr>
                </a:gs>
                <a:gs pos="20000">
                  <a:schemeClr val="accent6">
                    <a:lumMod val="97000"/>
                    <a:lumOff val="3000"/>
                  </a:schemeClr>
                </a:gs>
                <a:gs pos="100000">
                  <a:schemeClr val="accent6">
                    <a:lumMod val="60000"/>
                    <a:lumOff val="40000"/>
                  </a:schemeClr>
                </a:gs>
              </a:gsLst>
              <a:lin ang="16200000" scaled="1"/>
              <a:tileRect/>
            </a:gradFill>
          </a:ln>
          <a:effectLst>
            <a:innerShdw blurRad="127000">
              <a:prstClr val="black">
                <a:alpha val="90000"/>
              </a:prstClr>
            </a:innerShdw>
          </a:effectLst>
        </p:spPr>
      </p:pic>
      <p:sp>
        <p:nvSpPr>
          <p:cNvPr id="22" name="Rectangle 21">
            <a:extLst>
              <a:ext uri="{FF2B5EF4-FFF2-40B4-BE49-F238E27FC236}">
                <a16:creationId xmlns:a16="http://schemas.microsoft.com/office/drawing/2014/main" id="{89C35FB2-5194-4BE0-92D0-464E2B7116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7666" y="-2718"/>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3769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77CE3-A745-38A6-F1DE-8A34E0968BFE}"/>
              </a:ext>
            </a:extLst>
          </p:cNvPr>
          <p:cNvSpPr>
            <a:spLocks noGrp="1"/>
          </p:cNvSpPr>
          <p:nvPr>
            <p:ph type="title"/>
          </p:nvPr>
        </p:nvSpPr>
        <p:spPr/>
        <p:txBody>
          <a:bodyPr/>
          <a:lstStyle/>
          <a:p>
            <a:r>
              <a:rPr lang="en-US" b="1" dirty="0"/>
              <a:t>What is the SCARF Model?</a:t>
            </a:r>
            <a:br>
              <a:rPr lang="en-US" dirty="0"/>
            </a:br>
            <a:endParaRPr lang="en-US" dirty="0"/>
          </a:p>
        </p:txBody>
      </p:sp>
      <p:sp>
        <p:nvSpPr>
          <p:cNvPr id="3" name="Content Placeholder 2">
            <a:extLst>
              <a:ext uri="{FF2B5EF4-FFF2-40B4-BE49-F238E27FC236}">
                <a16:creationId xmlns:a16="http://schemas.microsoft.com/office/drawing/2014/main" id="{47D46AA4-C03C-D091-0A39-29CEA733B049}"/>
              </a:ext>
            </a:extLst>
          </p:cNvPr>
          <p:cNvSpPr>
            <a:spLocks noGrp="1"/>
          </p:cNvSpPr>
          <p:nvPr>
            <p:ph idx="1"/>
          </p:nvPr>
        </p:nvSpPr>
        <p:spPr/>
        <p:txBody>
          <a:bodyPr>
            <a:normAutofit fontScale="77500" lnSpcReduction="20000"/>
          </a:bodyPr>
          <a:lstStyle/>
          <a:p>
            <a:pPr marL="0" indent="0">
              <a:buNone/>
            </a:pPr>
            <a:r>
              <a:rPr lang="en-US" dirty="0"/>
              <a:t>The SCARF model, created by David Rock (2008), explains how social experiences trigger threat or reward responses in the brain. It highlights five domains that significantly impact behavior, motivation, and collaboration in the workplace:</a:t>
            </a:r>
          </a:p>
          <a:p>
            <a:r>
              <a:rPr lang="en-US" b="1" dirty="0"/>
              <a:t>Status</a:t>
            </a:r>
            <a:r>
              <a:rPr lang="en-US" dirty="0"/>
              <a:t> – Our relative importance to others</a:t>
            </a:r>
          </a:p>
          <a:p>
            <a:r>
              <a:rPr lang="en-US" b="1" dirty="0"/>
              <a:t>Certainty</a:t>
            </a:r>
            <a:r>
              <a:rPr lang="en-US" dirty="0"/>
              <a:t> – The ability to predict the future</a:t>
            </a:r>
          </a:p>
          <a:p>
            <a:r>
              <a:rPr lang="en-US" b="1" dirty="0"/>
              <a:t>Autonomy</a:t>
            </a:r>
            <a:r>
              <a:rPr lang="en-US" dirty="0"/>
              <a:t> – The sense of control over events</a:t>
            </a:r>
          </a:p>
          <a:p>
            <a:r>
              <a:rPr lang="en-US" b="1" dirty="0"/>
              <a:t>Relatedness</a:t>
            </a:r>
            <a:r>
              <a:rPr lang="en-US" dirty="0"/>
              <a:t> – The feeling of safety with others</a:t>
            </a:r>
          </a:p>
          <a:p>
            <a:r>
              <a:rPr lang="en-US" b="1" dirty="0"/>
              <a:t>Fairness</a:t>
            </a:r>
            <a:r>
              <a:rPr lang="en-US" dirty="0"/>
              <a:t> – The perception of fair exchanges and outcomes</a:t>
            </a:r>
          </a:p>
          <a:p>
            <a:pPr marL="0" indent="0">
              <a:buNone/>
            </a:pPr>
            <a:r>
              <a:rPr lang="en-US" dirty="0"/>
              <a:t>By understanding and managing these domains, leaders can create environments that reduce threat responses and foster trust, engagement, and innovation.</a:t>
            </a:r>
          </a:p>
        </p:txBody>
      </p:sp>
    </p:spTree>
    <p:extLst>
      <p:ext uri="{BB962C8B-B14F-4D97-AF65-F5344CB8AC3E}">
        <p14:creationId xmlns:p14="http://schemas.microsoft.com/office/powerpoint/2010/main" val="42175506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FA3880A-8D8F-466C-A4A1-F07BCDD3719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5" name="Picture 14">
            <a:extLst>
              <a:ext uri="{FF2B5EF4-FFF2-40B4-BE49-F238E27FC236}">
                <a16:creationId xmlns:a16="http://schemas.microsoft.com/office/drawing/2014/main" id="{3C0A64CB-20A1-4508-B568-284EB04F78E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7" name="Rectangle 16">
            <a:extLst>
              <a:ext uri="{FF2B5EF4-FFF2-40B4-BE49-F238E27FC236}">
                <a16:creationId xmlns:a16="http://schemas.microsoft.com/office/drawing/2014/main" id="{8DA14841-53A4-4935-BE65-C8373B8A6D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9" name="Rectangle 18">
            <a:extLst>
              <a:ext uri="{FF2B5EF4-FFF2-40B4-BE49-F238E27FC236}">
                <a16:creationId xmlns:a16="http://schemas.microsoft.com/office/drawing/2014/main" id="{9877C2CF-B2DD-41C8-8B5E-152673376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1" name="Rectangle 20">
            <a:extLst>
              <a:ext uri="{FF2B5EF4-FFF2-40B4-BE49-F238E27FC236}">
                <a16:creationId xmlns:a16="http://schemas.microsoft.com/office/drawing/2014/main" id="{24923D72-7E69-464B-94C5-B2530008D0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3" name="Rectangle 22">
            <a:extLst>
              <a:ext uri="{FF2B5EF4-FFF2-40B4-BE49-F238E27FC236}">
                <a16:creationId xmlns:a16="http://schemas.microsoft.com/office/drawing/2014/main" id="{A00CCC86-7A88-4DFF-A0D0-6604606A2A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5" name="TextBox 24">
            <a:extLst>
              <a:ext uri="{FF2B5EF4-FFF2-40B4-BE49-F238E27FC236}">
                <a16:creationId xmlns:a16="http://schemas.microsoft.com/office/drawing/2014/main" id="{E1F8ABFD-155B-4386-AE33-6E13057CFCF3}"/>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4943" y="641225"/>
            <a:ext cx="415636" cy="369332"/>
          </a:xfrm>
          <a:prstGeom prst="rect">
            <a:avLst/>
          </a:prstGeom>
          <a:noFill/>
        </p:spPr>
        <p:txBody>
          <a:bodyPr wrap="square" rtlCol="0">
            <a:spAutoFit/>
          </a:bodyPr>
          <a:lstStyle/>
          <a:p>
            <a:pPr algn="r">
              <a:spcAft>
                <a:spcPts val="600"/>
              </a:spcAft>
            </a:pP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useBgFill="1">
        <p:nvSpPr>
          <p:cNvPr id="27" name="Rectangle 26">
            <a:extLst>
              <a:ext uri="{FF2B5EF4-FFF2-40B4-BE49-F238E27FC236}">
                <a16:creationId xmlns:a16="http://schemas.microsoft.com/office/drawing/2014/main" id="{AFAADFB1-A9D8-4319-BAC8-6B3FD36BF2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617C5FC5-1BC6-470E-A163-7EE80D227E6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31" name="Picture 30">
            <a:extLst>
              <a:ext uri="{FF2B5EF4-FFF2-40B4-BE49-F238E27FC236}">
                <a16:creationId xmlns:a16="http://schemas.microsoft.com/office/drawing/2014/main" id="{48316889-BCD7-49B5-89BD-4FC1D29FEF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33" name="Rectangle 32">
            <a:extLst>
              <a:ext uri="{FF2B5EF4-FFF2-40B4-BE49-F238E27FC236}">
                <a16:creationId xmlns:a16="http://schemas.microsoft.com/office/drawing/2014/main" id="{3E12F873-5B9B-482F-9FB3-6355C4F3B7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0F245259-4364-4D53-AC48-3E893885AD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1037800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BA17AE-3CDD-B546-0C80-0ECE3E373DDA}"/>
              </a:ext>
            </a:extLst>
          </p:cNvPr>
          <p:cNvSpPr>
            <a:spLocks noGrp="1"/>
          </p:cNvSpPr>
          <p:nvPr>
            <p:ph type="title"/>
          </p:nvPr>
        </p:nvSpPr>
        <p:spPr>
          <a:xfrm>
            <a:off x="6369475" y="808056"/>
            <a:ext cx="4203364" cy="1077229"/>
          </a:xfrm>
        </p:spPr>
        <p:txBody>
          <a:bodyPr vert="horz" lIns="91440" tIns="45720" rIns="91440" bIns="45720" rtlCol="0" anchor="t">
            <a:normAutofit/>
          </a:bodyPr>
          <a:lstStyle/>
          <a:p>
            <a:pPr algn="l"/>
            <a:r>
              <a:rPr lang="en-US" sz="2100" dirty="0"/>
              <a:t>Leadership Tips for Applying SCARF</a:t>
            </a:r>
            <a:br>
              <a:rPr lang="en-US" sz="2100" dirty="0"/>
            </a:br>
            <a:endParaRPr lang="en-US" sz="2100" dirty="0"/>
          </a:p>
        </p:txBody>
      </p:sp>
      <p:pic>
        <p:nvPicPr>
          <p:cNvPr id="8" name="Picture 7" descr="Trophy against golden sky background">
            <a:extLst>
              <a:ext uri="{FF2B5EF4-FFF2-40B4-BE49-F238E27FC236}">
                <a16:creationId xmlns:a16="http://schemas.microsoft.com/office/drawing/2014/main" id="{63EC07AD-7A45-194A-A9B6-397B4A1D0C3D}"/>
              </a:ext>
            </a:extLst>
          </p:cNvPr>
          <p:cNvPicPr>
            <a:picLocks noChangeAspect="1"/>
          </p:cNvPicPr>
          <p:nvPr/>
        </p:nvPicPr>
        <p:blipFill>
          <a:blip r:embed="rId5"/>
          <a:srcRect l="15531" r="41408" b="-2"/>
          <a:stretch>
            <a:fillRect/>
          </a:stretch>
        </p:blipFill>
        <p:spPr>
          <a:xfrm>
            <a:off x="1005401" y="227"/>
            <a:ext cx="4424045" cy="6858000"/>
          </a:xfrm>
          <a:prstGeom prst="rect">
            <a:avLst/>
          </a:prstGeom>
          <a:ln w="12700">
            <a:solidFill>
              <a:schemeClr val="tx1"/>
            </a:solidFill>
          </a:ln>
        </p:spPr>
      </p:pic>
      <p:sp>
        <p:nvSpPr>
          <p:cNvPr id="37" name="Rectangle 36">
            <a:extLst>
              <a:ext uri="{FF2B5EF4-FFF2-40B4-BE49-F238E27FC236}">
                <a16:creationId xmlns:a16="http://schemas.microsoft.com/office/drawing/2014/main" id="{3B9C7619-9AF0-4D6F-B2E3-21032A5C3A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8B630A2-61B7-0F55-C60F-BC734B01A72D}"/>
              </a:ext>
            </a:extLst>
          </p:cNvPr>
          <p:cNvSpPr>
            <a:spLocks noGrp="1"/>
          </p:cNvSpPr>
          <p:nvPr>
            <p:ph sz="half" idx="1"/>
          </p:nvPr>
        </p:nvSpPr>
        <p:spPr>
          <a:xfrm>
            <a:off x="6369474" y="2052116"/>
            <a:ext cx="4203365" cy="3997828"/>
          </a:xfrm>
        </p:spPr>
        <p:txBody>
          <a:bodyPr vert="horz" lIns="91440" tIns="45720" rIns="91440" bIns="45720" rtlCol="0" anchor="ctr">
            <a:normAutofit/>
          </a:bodyPr>
          <a:lstStyle/>
          <a:p>
            <a:pPr marL="0" indent="0">
              <a:buNone/>
            </a:pPr>
            <a:r>
              <a:rPr lang="en-US" sz="1800" b="1" dirty="0"/>
              <a:t>Status:  Relative importance to others.</a:t>
            </a:r>
            <a:endParaRPr lang="en-US" sz="1800" dirty="0"/>
          </a:p>
          <a:p>
            <a:r>
              <a:rPr lang="en-US" sz="1800" dirty="0"/>
              <a:t>Recognize and celebrate individual and team contributions.</a:t>
            </a:r>
          </a:p>
          <a:p>
            <a:r>
              <a:rPr lang="en-US" sz="1800" dirty="0"/>
              <a:t>Provide opportunities for people to demonstrate their expertise.</a:t>
            </a:r>
          </a:p>
          <a:p>
            <a:r>
              <a:rPr lang="en-US" sz="1800" dirty="0"/>
              <a:t>Offer constructive feedback in private settings.</a:t>
            </a:r>
          </a:p>
        </p:txBody>
      </p:sp>
      <p:sp>
        <p:nvSpPr>
          <p:cNvPr id="39" name="Rectangle 38">
            <a:extLst>
              <a:ext uri="{FF2B5EF4-FFF2-40B4-BE49-F238E27FC236}">
                <a16:creationId xmlns:a16="http://schemas.microsoft.com/office/drawing/2014/main" id="{BAFBE0AC-23B1-4352-95D2-C71EB6D150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7666" y="-2718"/>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2111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a:extLst>
            <a:ext uri="{FF2B5EF4-FFF2-40B4-BE49-F238E27FC236}">
              <a16:creationId xmlns:a16="http://schemas.microsoft.com/office/drawing/2014/main" id="{31ED9D6F-0AB5-6260-1532-DD0C6603AA8D}"/>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2FA3880A-8D8F-466C-A4A1-F07BCDD3719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2" name="Picture 11">
            <a:extLst>
              <a:ext uri="{FF2B5EF4-FFF2-40B4-BE49-F238E27FC236}">
                <a16:creationId xmlns:a16="http://schemas.microsoft.com/office/drawing/2014/main" id="{3C0A64CB-20A1-4508-B568-284EB04F78E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4" name="Rectangle 13">
            <a:extLst>
              <a:ext uri="{FF2B5EF4-FFF2-40B4-BE49-F238E27FC236}">
                <a16:creationId xmlns:a16="http://schemas.microsoft.com/office/drawing/2014/main" id="{8DA14841-53A4-4935-BE65-C8373B8A6D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6" name="Rectangle 15">
            <a:extLst>
              <a:ext uri="{FF2B5EF4-FFF2-40B4-BE49-F238E27FC236}">
                <a16:creationId xmlns:a16="http://schemas.microsoft.com/office/drawing/2014/main" id="{9877C2CF-B2DD-41C8-8B5E-152673376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8" name="Rectangle 17">
            <a:extLst>
              <a:ext uri="{FF2B5EF4-FFF2-40B4-BE49-F238E27FC236}">
                <a16:creationId xmlns:a16="http://schemas.microsoft.com/office/drawing/2014/main" id="{24923D72-7E69-464B-94C5-B2530008D0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0" name="Rectangle 19">
            <a:extLst>
              <a:ext uri="{FF2B5EF4-FFF2-40B4-BE49-F238E27FC236}">
                <a16:creationId xmlns:a16="http://schemas.microsoft.com/office/drawing/2014/main" id="{A00CCC86-7A88-4DFF-A0D0-6604606A2A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2" name="TextBox 21">
            <a:extLst>
              <a:ext uri="{FF2B5EF4-FFF2-40B4-BE49-F238E27FC236}">
                <a16:creationId xmlns:a16="http://schemas.microsoft.com/office/drawing/2014/main" id="{E1F8ABFD-155B-4386-AE33-6E13057CFCF3}"/>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4943" y="641225"/>
            <a:ext cx="415636" cy="369332"/>
          </a:xfrm>
          <a:prstGeom prst="rect">
            <a:avLst/>
          </a:prstGeom>
          <a:noFill/>
        </p:spPr>
        <p:txBody>
          <a:bodyPr wrap="square" rtlCol="0">
            <a:spAutoFit/>
          </a:bodyPr>
          <a:lstStyle/>
          <a:p>
            <a:pPr algn="r">
              <a:spcAft>
                <a:spcPts val="600"/>
              </a:spcAft>
            </a:pP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useBgFill="1">
        <p:nvSpPr>
          <p:cNvPr id="24" name="Rectangle 23">
            <a:extLst>
              <a:ext uri="{FF2B5EF4-FFF2-40B4-BE49-F238E27FC236}">
                <a16:creationId xmlns:a16="http://schemas.microsoft.com/office/drawing/2014/main" id="{40C8693A-B687-4F5E-B86B-B4F11D5234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D51084F9-D042-49BE-9E1A-43E583B98FC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28" name="Picture 27">
            <a:extLst>
              <a:ext uri="{FF2B5EF4-FFF2-40B4-BE49-F238E27FC236}">
                <a16:creationId xmlns:a16="http://schemas.microsoft.com/office/drawing/2014/main" id="{EE65CA45-264D-4FD3-9249-3CB04EC97E8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30" name="Rectangle 29">
            <a:extLst>
              <a:ext uri="{FF2B5EF4-FFF2-40B4-BE49-F238E27FC236}">
                <a16:creationId xmlns:a16="http://schemas.microsoft.com/office/drawing/2014/main" id="{E7B58214-716F-43B8-8272-85CE2B9AB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2A5C070E-7DB1-4147-B6A8-D14B9C40E1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A31070C9-36CD-4B65-8159-324995821F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1037800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75850C-D896-D90E-18AB-B57BD065C9E7}"/>
              </a:ext>
            </a:extLst>
          </p:cNvPr>
          <p:cNvSpPr>
            <a:spLocks noGrp="1"/>
          </p:cNvSpPr>
          <p:nvPr>
            <p:ph type="title"/>
          </p:nvPr>
        </p:nvSpPr>
        <p:spPr>
          <a:xfrm>
            <a:off x="1969803" y="808056"/>
            <a:ext cx="8608037" cy="1077229"/>
          </a:xfrm>
        </p:spPr>
        <p:txBody>
          <a:bodyPr vert="horz" lIns="91440" tIns="45720" rIns="91440" bIns="45720" rtlCol="0" anchor="t">
            <a:normAutofit/>
          </a:bodyPr>
          <a:lstStyle/>
          <a:p>
            <a:pPr algn="l"/>
            <a:r>
              <a:rPr lang="en-US"/>
              <a:t>Leadership Tips for Applying SCARF</a:t>
            </a:r>
            <a:br>
              <a:rPr lang="en-US" dirty="0"/>
            </a:br>
            <a:endParaRPr lang="en-US"/>
          </a:p>
        </p:txBody>
      </p:sp>
      <p:sp>
        <p:nvSpPr>
          <p:cNvPr id="3" name="Content Placeholder 2">
            <a:extLst>
              <a:ext uri="{FF2B5EF4-FFF2-40B4-BE49-F238E27FC236}">
                <a16:creationId xmlns:a16="http://schemas.microsoft.com/office/drawing/2014/main" id="{EA275D2B-B7AB-72AE-D263-366C11B220A6}"/>
              </a:ext>
            </a:extLst>
          </p:cNvPr>
          <p:cNvSpPr>
            <a:spLocks noGrp="1"/>
          </p:cNvSpPr>
          <p:nvPr>
            <p:ph sz="half" idx="1"/>
          </p:nvPr>
        </p:nvSpPr>
        <p:spPr>
          <a:xfrm>
            <a:off x="1975805" y="2052116"/>
            <a:ext cx="2908167" cy="3997828"/>
          </a:xfrm>
        </p:spPr>
        <p:txBody>
          <a:bodyPr vert="horz" lIns="91440" tIns="45720" rIns="91440" bIns="45720" rtlCol="0" anchor="ctr">
            <a:normAutofit/>
          </a:bodyPr>
          <a:lstStyle/>
          <a:p>
            <a:pPr marL="0" indent="0">
              <a:buNone/>
            </a:pPr>
            <a:r>
              <a:rPr lang="en-US" sz="1500" b="1" dirty="0"/>
              <a:t>Certainty:  Ability to predict the future</a:t>
            </a:r>
            <a:endParaRPr lang="en-US" sz="1500" dirty="0"/>
          </a:p>
          <a:p>
            <a:r>
              <a:rPr lang="en-US" sz="1500" dirty="0"/>
              <a:t>Communicate clearly and consistently, especially during change.</a:t>
            </a:r>
          </a:p>
          <a:p>
            <a:r>
              <a:rPr lang="en-US" sz="1500" dirty="0"/>
              <a:t>Set clear expectations and provide regular updates.</a:t>
            </a:r>
          </a:p>
          <a:p>
            <a:r>
              <a:rPr lang="en-US" sz="1500" dirty="0"/>
              <a:t>Be transparent about what is known and unknown.</a:t>
            </a:r>
          </a:p>
          <a:p>
            <a:r>
              <a:rPr lang="en-US" sz="1500" dirty="0"/>
              <a:t>Establish clear goals and priorities.</a:t>
            </a:r>
          </a:p>
        </p:txBody>
      </p:sp>
      <p:pic>
        <p:nvPicPr>
          <p:cNvPr id="5" name="Picture 4" descr="Locator flag on a city map">
            <a:extLst>
              <a:ext uri="{FF2B5EF4-FFF2-40B4-BE49-F238E27FC236}">
                <a16:creationId xmlns:a16="http://schemas.microsoft.com/office/drawing/2014/main" id="{00D6D47B-3E35-DCEF-467A-05E36CAF8758}"/>
              </a:ext>
            </a:extLst>
          </p:cNvPr>
          <p:cNvPicPr>
            <a:picLocks noChangeAspect="1"/>
          </p:cNvPicPr>
          <p:nvPr/>
        </p:nvPicPr>
        <p:blipFill>
          <a:blip r:embed="rId5"/>
          <a:srcRect r="4650" b="2"/>
          <a:stretch>
            <a:fillRect/>
          </a:stretch>
        </p:blipFill>
        <p:spPr>
          <a:xfrm>
            <a:off x="5432992" y="2348779"/>
            <a:ext cx="4818974" cy="3373468"/>
          </a:xfrm>
          <a:prstGeom prst="rect">
            <a:avLst/>
          </a:prstGeom>
          <a:ln>
            <a:gradFill flip="none" rotWithShape="1">
              <a:gsLst>
                <a:gs pos="86000">
                  <a:schemeClr val="accent6">
                    <a:lumMod val="67000"/>
                  </a:schemeClr>
                </a:gs>
                <a:gs pos="20000">
                  <a:schemeClr val="accent6">
                    <a:lumMod val="97000"/>
                    <a:lumOff val="3000"/>
                  </a:schemeClr>
                </a:gs>
                <a:gs pos="100000">
                  <a:schemeClr val="accent6">
                    <a:lumMod val="60000"/>
                    <a:lumOff val="40000"/>
                  </a:schemeClr>
                </a:gs>
              </a:gsLst>
              <a:lin ang="16200000" scaled="1"/>
              <a:tileRect/>
            </a:gradFill>
          </a:ln>
          <a:effectLst>
            <a:innerShdw blurRad="127000">
              <a:prstClr val="black">
                <a:alpha val="90000"/>
              </a:prstClr>
            </a:innerShdw>
          </a:effectLst>
        </p:spPr>
      </p:pic>
      <p:sp>
        <p:nvSpPr>
          <p:cNvPr id="36" name="Rectangle 35">
            <a:extLst>
              <a:ext uri="{FF2B5EF4-FFF2-40B4-BE49-F238E27FC236}">
                <a16:creationId xmlns:a16="http://schemas.microsoft.com/office/drawing/2014/main" id="{89C35FB2-5194-4BE0-92D0-464E2B7116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7666" y="-2718"/>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98024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blipFill>
        <a:effectLst/>
      </p:bgPr>
    </p:bg>
    <p:spTree>
      <p:nvGrpSpPr>
        <p:cNvPr id="1" name="">
          <a:extLst>
            <a:ext uri="{FF2B5EF4-FFF2-40B4-BE49-F238E27FC236}">
              <a16:creationId xmlns:a16="http://schemas.microsoft.com/office/drawing/2014/main" id="{61D29FB4-E7B3-0BFA-573B-D380A9F0122F}"/>
            </a:ext>
          </a:extLst>
        </p:cNvPr>
        <p:cNvGrpSpPr/>
        <p:nvPr/>
      </p:nvGrpSpPr>
      <p:grpSpPr>
        <a:xfrm>
          <a:off x="0" y="0"/>
          <a:ext cx="0" cy="0"/>
          <a:chOff x="0" y="0"/>
          <a:chExt cx="0" cy="0"/>
        </a:xfrm>
      </p:grpSpPr>
      <p:pic>
        <p:nvPicPr>
          <p:cNvPr id="1031" name="Picture 1030">
            <a:extLst>
              <a:ext uri="{FF2B5EF4-FFF2-40B4-BE49-F238E27FC236}">
                <a16:creationId xmlns:a16="http://schemas.microsoft.com/office/drawing/2014/main" id="{2FA3880A-8D8F-466C-A4A1-F07BCDD3719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033" name="Picture 1032">
            <a:extLst>
              <a:ext uri="{FF2B5EF4-FFF2-40B4-BE49-F238E27FC236}">
                <a16:creationId xmlns:a16="http://schemas.microsoft.com/office/drawing/2014/main" id="{3C0A64CB-20A1-4508-B568-284EB04F78E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035" name="Rectangle 1034">
            <a:extLst>
              <a:ext uri="{FF2B5EF4-FFF2-40B4-BE49-F238E27FC236}">
                <a16:creationId xmlns:a16="http://schemas.microsoft.com/office/drawing/2014/main" id="{8DA14841-53A4-4935-BE65-C8373B8A6D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37" name="Rectangle 1036">
            <a:extLst>
              <a:ext uri="{FF2B5EF4-FFF2-40B4-BE49-F238E27FC236}">
                <a16:creationId xmlns:a16="http://schemas.microsoft.com/office/drawing/2014/main" id="{9877C2CF-B2DD-41C8-8B5E-152673376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39" name="Rectangle 1038">
            <a:extLst>
              <a:ext uri="{FF2B5EF4-FFF2-40B4-BE49-F238E27FC236}">
                <a16:creationId xmlns:a16="http://schemas.microsoft.com/office/drawing/2014/main" id="{24923D72-7E69-464B-94C5-B2530008D0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41" name="Rectangle 1040">
            <a:extLst>
              <a:ext uri="{FF2B5EF4-FFF2-40B4-BE49-F238E27FC236}">
                <a16:creationId xmlns:a16="http://schemas.microsoft.com/office/drawing/2014/main" id="{A00CCC86-7A88-4DFF-A0D0-6604606A2A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43" name="TextBox 1042">
            <a:extLst>
              <a:ext uri="{FF2B5EF4-FFF2-40B4-BE49-F238E27FC236}">
                <a16:creationId xmlns:a16="http://schemas.microsoft.com/office/drawing/2014/main" id="{E1F8ABFD-155B-4386-AE33-6E13057CFCF3}"/>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4943" y="641225"/>
            <a:ext cx="415636" cy="369332"/>
          </a:xfrm>
          <a:prstGeom prst="rect">
            <a:avLst/>
          </a:prstGeom>
          <a:noFill/>
        </p:spPr>
        <p:txBody>
          <a:bodyPr wrap="square" rtlCol="0">
            <a:spAutoFit/>
          </a:bodyPr>
          <a:lstStyle/>
          <a:p>
            <a:pPr algn="r">
              <a:spcAft>
                <a:spcPts val="600"/>
              </a:spcAft>
            </a:pP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useBgFill="1">
        <p:nvSpPr>
          <p:cNvPr id="1045" name="Rectangle 1044">
            <a:extLst>
              <a:ext uri="{FF2B5EF4-FFF2-40B4-BE49-F238E27FC236}">
                <a16:creationId xmlns:a16="http://schemas.microsoft.com/office/drawing/2014/main" id="{62C9A412-6D33-4176-9157-E3B99D3AC2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47" name="Picture 1046">
            <a:extLst>
              <a:ext uri="{FF2B5EF4-FFF2-40B4-BE49-F238E27FC236}">
                <a16:creationId xmlns:a16="http://schemas.microsoft.com/office/drawing/2014/main" id="{4B943304-F883-42A9-840F-CC318A256D7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049" name="Picture 1048">
            <a:extLst>
              <a:ext uri="{FF2B5EF4-FFF2-40B4-BE49-F238E27FC236}">
                <a16:creationId xmlns:a16="http://schemas.microsoft.com/office/drawing/2014/main" id="{1AAFC6A7-C24E-4A7C-9566-DB74CCFEF36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051" name="Rectangle 1050">
            <a:extLst>
              <a:ext uri="{FF2B5EF4-FFF2-40B4-BE49-F238E27FC236}">
                <a16:creationId xmlns:a16="http://schemas.microsoft.com/office/drawing/2014/main" id="{F2A188AC-153B-4A00-B5A5-794810FA01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3" name="Rectangle 1052">
            <a:extLst>
              <a:ext uri="{FF2B5EF4-FFF2-40B4-BE49-F238E27FC236}">
                <a16:creationId xmlns:a16="http://schemas.microsoft.com/office/drawing/2014/main" id="{C61FC670-9D36-4874-9280-16FEDEA4C6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5" name="Rectangle 1054">
            <a:extLst>
              <a:ext uri="{FF2B5EF4-FFF2-40B4-BE49-F238E27FC236}">
                <a16:creationId xmlns:a16="http://schemas.microsoft.com/office/drawing/2014/main" id="{236FD2F9-5FC0-4B1C-A95A-266B3379CB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1037800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F35A2F-1EF1-B79E-7175-FB05B6D198F3}"/>
              </a:ext>
            </a:extLst>
          </p:cNvPr>
          <p:cNvSpPr>
            <a:spLocks noGrp="1"/>
          </p:cNvSpPr>
          <p:nvPr>
            <p:ph type="title"/>
          </p:nvPr>
        </p:nvSpPr>
        <p:spPr>
          <a:xfrm>
            <a:off x="1969803" y="808056"/>
            <a:ext cx="8608037" cy="1077229"/>
          </a:xfrm>
        </p:spPr>
        <p:txBody>
          <a:bodyPr vert="horz" lIns="91440" tIns="45720" rIns="91440" bIns="45720" rtlCol="0" anchor="t">
            <a:normAutofit/>
          </a:bodyPr>
          <a:lstStyle/>
          <a:p>
            <a:pPr algn="l"/>
            <a:r>
              <a:rPr lang="en-US"/>
              <a:t>Leadership Tips for Applying SCARF</a:t>
            </a:r>
            <a:br>
              <a:rPr lang="en-US" dirty="0"/>
            </a:br>
            <a:endParaRPr lang="en-US"/>
          </a:p>
        </p:txBody>
      </p:sp>
      <p:pic>
        <p:nvPicPr>
          <p:cNvPr id="1026" name="Picture 2" descr="13,400+ Hands On Steering Wheel Stock Photos, Pictures ...">
            <a:extLst>
              <a:ext uri="{FF2B5EF4-FFF2-40B4-BE49-F238E27FC236}">
                <a16:creationId xmlns:a16="http://schemas.microsoft.com/office/drawing/2014/main" id="{0B7F1C27-F648-2431-9424-51CED86251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5291" r="6657" b="2"/>
          <a:stretch>
            <a:fillRect/>
          </a:stretch>
        </p:blipFill>
        <p:spPr bwMode="auto">
          <a:xfrm>
            <a:off x="2286938" y="2364159"/>
            <a:ext cx="4454381" cy="3364051"/>
          </a:xfrm>
          <a:prstGeom prst="rect">
            <a:avLst/>
          </a:prstGeom>
          <a:noFill/>
          <a:ln>
            <a:gradFill flip="none" rotWithShape="1">
              <a:gsLst>
                <a:gs pos="86000">
                  <a:schemeClr val="accent6">
                    <a:lumMod val="67000"/>
                  </a:schemeClr>
                </a:gs>
                <a:gs pos="20000">
                  <a:schemeClr val="accent6">
                    <a:lumMod val="97000"/>
                    <a:lumOff val="3000"/>
                  </a:schemeClr>
                </a:gs>
                <a:gs pos="100000">
                  <a:schemeClr val="accent6">
                    <a:lumMod val="60000"/>
                    <a:lumOff val="40000"/>
                  </a:schemeClr>
                </a:gs>
              </a:gsLst>
              <a:lin ang="16200000" scaled="1"/>
              <a:tileRect/>
            </a:gradFill>
          </a:ln>
          <a:effectLst>
            <a:innerShdw blurRad="127000">
              <a:prstClr val="black">
                <a:alpha val="90000"/>
              </a:prstClr>
            </a:innerShdw>
          </a:effectLst>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2C4C6CAF-F26D-2E82-24FA-F08620A3C5F3}"/>
              </a:ext>
            </a:extLst>
          </p:cNvPr>
          <p:cNvSpPr>
            <a:spLocks noGrp="1"/>
          </p:cNvSpPr>
          <p:nvPr>
            <p:ph sz="half" idx="1"/>
          </p:nvPr>
        </p:nvSpPr>
        <p:spPr>
          <a:xfrm>
            <a:off x="7412020" y="2052116"/>
            <a:ext cx="3164142" cy="3997828"/>
          </a:xfrm>
        </p:spPr>
        <p:txBody>
          <a:bodyPr vert="horz" lIns="91440" tIns="45720" rIns="91440" bIns="45720" rtlCol="0" anchor="ctr">
            <a:normAutofit/>
          </a:bodyPr>
          <a:lstStyle/>
          <a:p>
            <a:pPr marL="0" indent="0"/>
            <a:r>
              <a:rPr lang="en-US" sz="1600" b="1"/>
              <a:t>Autonomy:  Sense of control over events</a:t>
            </a:r>
            <a:endParaRPr lang="en-US" sz="1600"/>
          </a:p>
          <a:p>
            <a:r>
              <a:rPr lang="en-US" sz="1600"/>
              <a:t>Involve employees in decision-making where possible.</a:t>
            </a:r>
          </a:p>
          <a:p>
            <a:r>
              <a:rPr lang="en-US" sz="1600"/>
              <a:t>Provide choices in how work is completed.</a:t>
            </a:r>
          </a:p>
          <a:p>
            <a:r>
              <a:rPr lang="en-US" sz="1600"/>
              <a:t>Encourage self-directed learning and growth.</a:t>
            </a:r>
          </a:p>
        </p:txBody>
      </p:sp>
      <p:sp>
        <p:nvSpPr>
          <p:cNvPr id="1057" name="Rectangle 1056">
            <a:extLst>
              <a:ext uri="{FF2B5EF4-FFF2-40B4-BE49-F238E27FC236}">
                <a16:creationId xmlns:a16="http://schemas.microsoft.com/office/drawing/2014/main" id="{8C547AF4-DD54-40F6-9F0C-1D4C014EB5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7666" y="-2718"/>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52483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a:extLst>
            <a:ext uri="{FF2B5EF4-FFF2-40B4-BE49-F238E27FC236}">
              <a16:creationId xmlns:a16="http://schemas.microsoft.com/office/drawing/2014/main" id="{BAF048BF-AC08-5767-1AB9-4CF2EE639856}"/>
            </a:ext>
          </a:extLst>
        </p:cNvPr>
        <p:cNvGrpSpPr/>
        <p:nvPr/>
      </p:nvGrpSpPr>
      <p:grpSpPr>
        <a:xfrm>
          <a:off x="0" y="0"/>
          <a:ext cx="0" cy="0"/>
          <a:chOff x="0" y="0"/>
          <a:chExt cx="0" cy="0"/>
        </a:xfrm>
      </p:grpSpPr>
      <p:pic>
        <p:nvPicPr>
          <p:cNvPr id="41" name="Picture 40">
            <a:extLst>
              <a:ext uri="{FF2B5EF4-FFF2-40B4-BE49-F238E27FC236}">
                <a16:creationId xmlns:a16="http://schemas.microsoft.com/office/drawing/2014/main" id="{2FA3880A-8D8F-466C-A4A1-F07BCDD3719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42" name="Picture 41">
            <a:extLst>
              <a:ext uri="{FF2B5EF4-FFF2-40B4-BE49-F238E27FC236}">
                <a16:creationId xmlns:a16="http://schemas.microsoft.com/office/drawing/2014/main" id="{3C0A64CB-20A1-4508-B568-284EB04F78E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43" name="Rectangle 42">
            <a:extLst>
              <a:ext uri="{FF2B5EF4-FFF2-40B4-BE49-F238E27FC236}">
                <a16:creationId xmlns:a16="http://schemas.microsoft.com/office/drawing/2014/main" id="{8DA14841-53A4-4935-BE65-C8373B8A6D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4" name="Rectangle 43">
            <a:extLst>
              <a:ext uri="{FF2B5EF4-FFF2-40B4-BE49-F238E27FC236}">
                <a16:creationId xmlns:a16="http://schemas.microsoft.com/office/drawing/2014/main" id="{9877C2CF-B2DD-41C8-8B5E-152673376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5" name="Rectangle 44">
            <a:extLst>
              <a:ext uri="{FF2B5EF4-FFF2-40B4-BE49-F238E27FC236}">
                <a16:creationId xmlns:a16="http://schemas.microsoft.com/office/drawing/2014/main" id="{24923D72-7E69-464B-94C5-B2530008D0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6" name="Rectangle 45">
            <a:extLst>
              <a:ext uri="{FF2B5EF4-FFF2-40B4-BE49-F238E27FC236}">
                <a16:creationId xmlns:a16="http://schemas.microsoft.com/office/drawing/2014/main" id="{A00CCC86-7A88-4DFF-A0D0-6604606A2A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7" name="TextBox 46">
            <a:extLst>
              <a:ext uri="{FF2B5EF4-FFF2-40B4-BE49-F238E27FC236}">
                <a16:creationId xmlns:a16="http://schemas.microsoft.com/office/drawing/2014/main" id="{E1F8ABFD-155B-4386-AE33-6E13057CFCF3}"/>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4943" y="641225"/>
            <a:ext cx="415636" cy="369332"/>
          </a:xfrm>
          <a:prstGeom prst="rect">
            <a:avLst/>
          </a:prstGeom>
          <a:noFill/>
        </p:spPr>
        <p:txBody>
          <a:bodyPr wrap="square" rtlCol="0">
            <a:spAutoFit/>
          </a:bodyPr>
          <a:lstStyle/>
          <a:p>
            <a:pPr algn="r">
              <a:spcAft>
                <a:spcPts val="600"/>
              </a:spcAft>
            </a:pP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useBgFill="1">
        <p:nvSpPr>
          <p:cNvPr id="48" name="Rectangle 47">
            <a:extLst>
              <a:ext uri="{FF2B5EF4-FFF2-40B4-BE49-F238E27FC236}">
                <a16:creationId xmlns:a16="http://schemas.microsoft.com/office/drawing/2014/main" id="{62C9A412-6D33-4176-9157-E3B99D3AC2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Picture 48">
            <a:extLst>
              <a:ext uri="{FF2B5EF4-FFF2-40B4-BE49-F238E27FC236}">
                <a16:creationId xmlns:a16="http://schemas.microsoft.com/office/drawing/2014/main" id="{4B943304-F883-42A9-840F-CC318A256D7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50" name="Picture 49">
            <a:extLst>
              <a:ext uri="{FF2B5EF4-FFF2-40B4-BE49-F238E27FC236}">
                <a16:creationId xmlns:a16="http://schemas.microsoft.com/office/drawing/2014/main" id="{1AAFC6A7-C24E-4A7C-9566-DB74CCFEF36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51" name="Rectangle 50">
            <a:extLst>
              <a:ext uri="{FF2B5EF4-FFF2-40B4-BE49-F238E27FC236}">
                <a16:creationId xmlns:a16="http://schemas.microsoft.com/office/drawing/2014/main" id="{F2A188AC-153B-4A00-B5A5-794810FA01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C61FC670-9D36-4874-9280-16FEDEA4C6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236FD2F9-5FC0-4B1C-A95A-266B3379CB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1037800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D7E53A-97D5-2F1A-C93A-E64827A52757}"/>
              </a:ext>
            </a:extLst>
          </p:cNvPr>
          <p:cNvSpPr>
            <a:spLocks noGrp="1"/>
          </p:cNvSpPr>
          <p:nvPr>
            <p:ph type="title"/>
          </p:nvPr>
        </p:nvSpPr>
        <p:spPr>
          <a:xfrm>
            <a:off x="1969803" y="808056"/>
            <a:ext cx="8608037" cy="1077229"/>
          </a:xfrm>
        </p:spPr>
        <p:txBody>
          <a:bodyPr vert="horz" lIns="91440" tIns="45720" rIns="91440" bIns="45720" rtlCol="0" anchor="t">
            <a:normAutofit/>
          </a:bodyPr>
          <a:lstStyle/>
          <a:p>
            <a:pPr algn="l"/>
            <a:r>
              <a:rPr lang="en-US"/>
              <a:t>Leadership Tips for Applying SCARF</a:t>
            </a:r>
            <a:br>
              <a:rPr lang="en-US"/>
            </a:br>
            <a:endParaRPr lang="en-US"/>
          </a:p>
        </p:txBody>
      </p:sp>
      <p:pic>
        <p:nvPicPr>
          <p:cNvPr id="8" name="Picture 7" descr="Team before match">
            <a:extLst>
              <a:ext uri="{FF2B5EF4-FFF2-40B4-BE49-F238E27FC236}">
                <a16:creationId xmlns:a16="http://schemas.microsoft.com/office/drawing/2014/main" id="{056F420B-8870-6841-6433-2B0B90DCFB66}"/>
              </a:ext>
            </a:extLst>
          </p:cNvPr>
          <p:cNvPicPr>
            <a:picLocks noChangeAspect="1"/>
          </p:cNvPicPr>
          <p:nvPr/>
        </p:nvPicPr>
        <p:blipFill>
          <a:blip r:embed="rId5"/>
          <a:srcRect l="3370" r="8243" b="-4"/>
          <a:stretch>
            <a:fillRect/>
          </a:stretch>
        </p:blipFill>
        <p:spPr>
          <a:xfrm>
            <a:off x="2286938" y="2364159"/>
            <a:ext cx="4454381" cy="3364051"/>
          </a:xfrm>
          <a:prstGeom prst="rect">
            <a:avLst/>
          </a:prstGeom>
          <a:ln>
            <a:gradFill flip="none" rotWithShape="1">
              <a:gsLst>
                <a:gs pos="86000">
                  <a:schemeClr val="accent6">
                    <a:lumMod val="67000"/>
                  </a:schemeClr>
                </a:gs>
                <a:gs pos="20000">
                  <a:schemeClr val="accent6">
                    <a:lumMod val="97000"/>
                    <a:lumOff val="3000"/>
                  </a:schemeClr>
                </a:gs>
                <a:gs pos="100000">
                  <a:schemeClr val="accent6">
                    <a:lumMod val="60000"/>
                    <a:lumOff val="40000"/>
                  </a:schemeClr>
                </a:gs>
              </a:gsLst>
              <a:lin ang="16200000" scaled="1"/>
              <a:tileRect/>
            </a:gradFill>
          </a:ln>
          <a:effectLst>
            <a:innerShdw blurRad="127000">
              <a:prstClr val="black">
                <a:alpha val="90000"/>
              </a:prstClr>
            </a:innerShdw>
          </a:effectLst>
        </p:spPr>
      </p:pic>
      <p:sp>
        <p:nvSpPr>
          <p:cNvPr id="4" name="Content Placeholder 3">
            <a:extLst>
              <a:ext uri="{FF2B5EF4-FFF2-40B4-BE49-F238E27FC236}">
                <a16:creationId xmlns:a16="http://schemas.microsoft.com/office/drawing/2014/main" id="{1BD511B5-219F-9194-F6A4-AB832D39944F}"/>
              </a:ext>
            </a:extLst>
          </p:cNvPr>
          <p:cNvSpPr>
            <a:spLocks noGrp="1"/>
          </p:cNvSpPr>
          <p:nvPr>
            <p:ph sz="half" idx="2"/>
          </p:nvPr>
        </p:nvSpPr>
        <p:spPr>
          <a:xfrm>
            <a:off x="7412020" y="2052116"/>
            <a:ext cx="3164142" cy="3997828"/>
          </a:xfrm>
        </p:spPr>
        <p:txBody>
          <a:bodyPr vert="horz" lIns="91440" tIns="45720" rIns="91440" bIns="45720" rtlCol="0" anchor="ctr">
            <a:normAutofit/>
          </a:bodyPr>
          <a:lstStyle/>
          <a:p>
            <a:pPr marL="0" indent="0">
              <a:buNone/>
            </a:pPr>
            <a:r>
              <a:rPr lang="en-US" sz="1600" b="1" dirty="0"/>
              <a:t>Relatedness:  Sense of belonging and trust</a:t>
            </a:r>
            <a:endParaRPr lang="en-US" sz="1600" dirty="0"/>
          </a:p>
          <a:p>
            <a:r>
              <a:rPr lang="en-US" sz="1600" dirty="0"/>
              <a:t>Foster team connection through regular check-ins and team-building.</a:t>
            </a:r>
          </a:p>
          <a:p>
            <a:r>
              <a:rPr lang="en-US" sz="1600" dirty="0"/>
              <a:t>Demonstrate empathy and active listening.</a:t>
            </a:r>
          </a:p>
          <a:p>
            <a:r>
              <a:rPr lang="en-US" sz="1600" dirty="0"/>
              <a:t>Encourage collaboration and mentorship.</a:t>
            </a:r>
          </a:p>
        </p:txBody>
      </p:sp>
      <p:sp>
        <p:nvSpPr>
          <p:cNvPr id="54" name="Rectangle 53">
            <a:extLst>
              <a:ext uri="{FF2B5EF4-FFF2-40B4-BE49-F238E27FC236}">
                <a16:creationId xmlns:a16="http://schemas.microsoft.com/office/drawing/2014/main" id="{8C547AF4-DD54-40F6-9F0C-1D4C014EB5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7666" y="-2718"/>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44207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7550C9-9075-9634-3DA2-1583B0D1AA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4E53E1-ADEF-AD3B-CC59-E566D451C760}"/>
              </a:ext>
            </a:extLst>
          </p:cNvPr>
          <p:cNvSpPr>
            <a:spLocks noGrp="1"/>
          </p:cNvSpPr>
          <p:nvPr>
            <p:ph type="title"/>
          </p:nvPr>
        </p:nvSpPr>
        <p:spPr/>
        <p:txBody>
          <a:bodyPr/>
          <a:lstStyle/>
          <a:p>
            <a:r>
              <a:rPr lang="en-US" b="1" dirty="0"/>
              <a:t>Leadership Tips for Applying SCARF</a:t>
            </a:r>
            <a:br>
              <a:rPr lang="en-US" dirty="0"/>
            </a:br>
            <a:endParaRPr lang="en-US" dirty="0"/>
          </a:p>
        </p:txBody>
      </p:sp>
      <p:sp>
        <p:nvSpPr>
          <p:cNvPr id="4" name="Content Placeholder 3">
            <a:extLst>
              <a:ext uri="{FF2B5EF4-FFF2-40B4-BE49-F238E27FC236}">
                <a16:creationId xmlns:a16="http://schemas.microsoft.com/office/drawing/2014/main" id="{4D0288E5-045C-9B34-F560-91F9276BF5D4}"/>
              </a:ext>
            </a:extLst>
          </p:cNvPr>
          <p:cNvSpPr>
            <a:spLocks noGrp="1"/>
          </p:cNvSpPr>
          <p:nvPr>
            <p:ph sz="half" idx="2"/>
          </p:nvPr>
        </p:nvSpPr>
        <p:spPr>
          <a:xfrm>
            <a:off x="2075935" y="1631092"/>
            <a:ext cx="4485503" cy="4769708"/>
          </a:xfrm>
        </p:spPr>
        <p:txBody>
          <a:bodyPr>
            <a:normAutofit/>
          </a:bodyPr>
          <a:lstStyle/>
          <a:p>
            <a:pPr marL="0" indent="0">
              <a:buNone/>
            </a:pPr>
            <a:r>
              <a:rPr lang="en-US" b="1" dirty="0"/>
              <a:t>Fairness:  Perception of fair treatment</a:t>
            </a:r>
            <a:endParaRPr lang="en-US" dirty="0"/>
          </a:p>
          <a:p>
            <a:r>
              <a:rPr lang="en-US" dirty="0"/>
              <a:t>Be transparent about decision-making processes.</a:t>
            </a:r>
          </a:p>
          <a:p>
            <a:r>
              <a:rPr lang="en-US" dirty="0"/>
              <a:t>Ensure consistency in policies and treatment.</a:t>
            </a:r>
          </a:p>
          <a:p>
            <a:r>
              <a:rPr lang="en-US" dirty="0"/>
              <a:t>Address perceived inequities openly and constructively.</a:t>
            </a:r>
          </a:p>
          <a:p>
            <a:endParaRPr lang="en-US" dirty="0"/>
          </a:p>
        </p:txBody>
      </p:sp>
      <p:pic>
        <p:nvPicPr>
          <p:cNvPr id="5" name="Picture 4" descr="A vintage weighing scales">
            <a:extLst>
              <a:ext uri="{FF2B5EF4-FFF2-40B4-BE49-F238E27FC236}">
                <a16:creationId xmlns:a16="http://schemas.microsoft.com/office/drawing/2014/main" id="{8C450F45-B4F7-AD38-0C4B-013EF63280A9}"/>
              </a:ext>
            </a:extLst>
          </p:cNvPr>
          <p:cNvPicPr>
            <a:picLocks noChangeAspect="1"/>
          </p:cNvPicPr>
          <p:nvPr/>
        </p:nvPicPr>
        <p:blipFill>
          <a:blip r:embed="rId2"/>
          <a:srcRect b="30450"/>
          <a:stretch>
            <a:fillRect/>
          </a:stretch>
        </p:blipFill>
        <p:spPr>
          <a:xfrm>
            <a:off x="6585365" y="1631092"/>
            <a:ext cx="4572000" cy="4769708"/>
          </a:xfrm>
          <a:prstGeom prst="rect">
            <a:avLst/>
          </a:prstGeom>
        </p:spPr>
      </p:pic>
    </p:spTree>
    <p:extLst>
      <p:ext uri="{BB962C8B-B14F-4D97-AF65-F5344CB8AC3E}">
        <p14:creationId xmlns:p14="http://schemas.microsoft.com/office/powerpoint/2010/main" val="9818318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81DC6-D171-6836-C825-E7DE426DC531}"/>
              </a:ext>
            </a:extLst>
          </p:cNvPr>
          <p:cNvSpPr>
            <a:spLocks noGrp="1"/>
          </p:cNvSpPr>
          <p:nvPr>
            <p:ph type="title"/>
          </p:nvPr>
        </p:nvSpPr>
        <p:spPr/>
        <p:txBody>
          <a:bodyPr/>
          <a:lstStyle/>
          <a:p>
            <a:r>
              <a:rPr lang="en-US" dirty="0"/>
              <a:t>Team Exercise – Part 1</a:t>
            </a:r>
          </a:p>
        </p:txBody>
      </p:sp>
      <p:sp>
        <p:nvSpPr>
          <p:cNvPr id="3" name="Content Placeholder 2">
            <a:extLst>
              <a:ext uri="{FF2B5EF4-FFF2-40B4-BE49-F238E27FC236}">
                <a16:creationId xmlns:a16="http://schemas.microsoft.com/office/drawing/2014/main" id="{18506951-E07D-F6BD-F822-68BCE21F2A7B}"/>
              </a:ext>
            </a:extLst>
          </p:cNvPr>
          <p:cNvSpPr>
            <a:spLocks noGrp="1"/>
          </p:cNvSpPr>
          <p:nvPr>
            <p:ph idx="1"/>
          </p:nvPr>
        </p:nvSpPr>
        <p:spPr/>
        <p:txBody>
          <a:bodyPr>
            <a:normAutofit/>
          </a:bodyPr>
          <a:lstStyle/>
          <a:p>
            <a:r>
              <a:rPr lang="en-US" b="1" dirty="0"/>
              <a:t>Small Group Discussion (10 min)</a:t>
            </a:r>
          </a:p>
          <a:p>
            <a:pPr marL="0" indent="0">
              <a:buNone/>
            </a:pPr>
            <a:r>
              <a:rPr lang="en-US" dirty="0"/>
              <a:t>✅ Which SCARF domains feel most important for YOU personally?</a:t>
            </a:r>
            <a:br>
              <a:rPr lang="en-US" dirty="0"/>
            </a:br>
            <a:r>
              <a:rPr lang="en-US" dirty="0"/>
              <a:t>✅ What do you think our team does well?</a:t>
            </a:r>
            <a:br>
              <a:rPr lang="en-US" dirty="0"/>
            </a:br>
            <a:r>
              <a:rPr lang="en-US" dirty="0"/>
              <a:t>✅ Where do you think we could do better to support safety and belonging?</a:t>
            </a:r>
          </a:p>
          <a:p>
            <a:r>
              <a:rPr lang="en-US" dirty="0"/>
              <a:t>Pairs or trios (2-3 people)</a:t>
            </a:r>
          </a:p>
          <a:p>
            <a:r>
              <a:rPr lang="en-US" dirty="0"/>
              <a:t>Encourage personal reflection + ideas for the team</a:t>
            </a:r>
          </a:p>
          <a:p>
            <a:endParaRPr lang="en-US" dirty="0"/>
          </a:p>
        </p:txBody>
      </p:sp>
    </p:spTree>
    <p:extLst>
      <p:ext uri="{BB962C8B-B14F-4D97-AF65-F5344CB8AC3E}">
        <p14:creationId xmlns:p14="http://schemas.microsoft.com/office/powerpoint/2010/main" val="368507808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adison">
  <a:themeElements>
    <a:clrScheme name="Madison">
      <a:dk1>
        <a:sysClr val="windowText" lastClr="000000"/>
      </a:dk1>
      <a:lt1>
        <a:sysClr val="window" lastClr="FFFFFF"/>
      </a:lt1>
      <a:dk2>
        <a:srgbClr val="1F2D29"/>
      </a:dk2>
      <a:lt2>
        <a:srgbClr val="C5FAEB"/>
      </a:lt2>
      <a:accent1>
        <a:srgbClr val="A1D68B"/>
      </a:accent1>
      <a:accent2>
        <a:srgbClr val="5EC795"/>
      </a:accent2>
      <a:accent3>
        <a:srgbClr val="4DADCF"/>
      </a:accent3>
      <a:accent4>
        <a:srgbClr val="CDB756"/>
      </a:accent4>
      <a:accent5>
        <a:srgbClr val="E29C36"/>
      </a:accent5>
      <a:accent6>
        <a:srgbClr val="8EC0C1"/>
      </a:accent6>
      <a:hlink>
        <a:srgbClr val="6D9D9B"/>
      </a:hlink>
      <a:folHlink>
        <a:srgbClr val="6D8583"/>
      </a:folHlink>
    </a:clrScheme>
    <a:fontScheme name="Madison">
      <a:majorFont>
        <a:latin typeface="Arial" panose="020B0604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dison">
      <a:fillStyleLst>
        <a:solidFill>
          <a:schemeClr val="phClr"/>
        </a:solidFill>
        <a:gradFill rotWithShape="1">
          <a:gsLst>
            <a:gs pos="0">
              <a:schemeClr val="phClr">
                <a:tint val="48000"/>
                <a:alpha val="88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blipFill rotWithShape="1">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Madison" id="{025CB5FB-2DD3-45EE-B6F0-CC461540EB19}" vid="{6AC10936-2DFC-4054-9ADF-B5E2C5F8619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Madison</Template>
  <TotalTime>46</TotalTime>
  <Words>705</Words>
  <Application>Microsoft Macintosh PowerPoint</Application>
  <PresentationFormat>Widescreen</PresentationFormat>
  <Paragraphs>76</Paragraphs>
  <Slides>12</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Aptos</vt:lpstr>
      <vt:lpstr>Arial</vt:lpstr>
      <vt:lpstr>MS Shell Dlg 2</vt:lpstr>
      <vt:lpstr>Wingdings</vt:lpstr>
      <vt:lpstr>Wingdings 3</vt:lpstr>
      <vt:lpstr>Madison</vt:lpstr>
      <vt:lpstr>SCARF MODEL The Impact of Perceived Threat</vt:lpstr>
      <vt:lpstr>Understanding Human Responses to Perceived Threat</vt:lpstr>
      <vt:lpstr>What is the SCARF Model? </vt:lpstr>
      <vt:lpstr>Leadership Tips for Applying SCARF </vt:lpstr>
      <vt:lpstr>Leadership Tips for Applying SCARF </vt:lpstr>
      <vt:lpstr>Leadership Tips for Applying SCARF </vt:lpstr>
      <vt:lpstr>Leadership Tips for Applying SCARF </vt:lpstr>
      <vt:lpstr>Leadership Tips for Applying SCARF </vt:lpstr>
      <vt:lpstr>Team Exercise – Part 1</vt:lpstr>
      <vt:lpstr>Team Exercise – Part 2</vt:lpstr>
      <vt:lpstr>Personal Reflection</vt:lpstr>
      <vt:lpstr>Final Thoughts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Jeni Harnden-Koehler</dc:creator>
  <cp:lastModifiedBy>Jeni Harnden-Koehler</cp:lastModifiedBy>
  <cp:revision>1</cp:revision>
  <dcterms:created xsi:type="dcterms:W3CDTF">2025-06-06T12:27:34Z</dcterms:created>
  <dcterms:modified xsi:type="dcterms:W3CDTF">2025-06-06T13:14:18Z</dcterms:modified>
</cp:coreProperties>
</file>